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92" r:id="rId16"/>
    <p:sldId id="280" r:id="rId17"/>
    <p:sldId id="281" r:id="rId18"/>
    <p:sldId id="286" r:id="rId19"/>
    <p:sldId id="287" r:id="rId20"/>
    <p:sldId id="288" r:id="rId21"/>
    <p:sldId id="282" r:id="rId22"/>
    <p:sldId id="283" r:id="rId23"/>
    <p:sldId id="284" r:id="rId24"/>
    <p:sldId id="289" r:id="rId25"/>
    <p:sldId id="290" r:id="rId26"/>
    <p:sldId id="291" r:id="rId27"/>
    <p:sldId id="285" r:id="rId28"/>
    <p:sldId id="294" r:id="rId29"/>
    <p:sldId id="295" r:id="rId30"/>
    <p:sldId id="296" r:id="rId31"/>
    <p:sldId id="297" r:id="rId32"/>
    <p:sldId id="298" r:id="rId33"/>
    <p:sldId id="267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B00"/>
    <a:srgbClr val="0099FF"/>
    <a:srgbClr val="FF9933"/>
    <a:srgbClr val="339933"/>
    <a:srgbClr val="FF2604"/>
    <a:srgbClr val="D71518"/>
    <a:srgbClr val="E4E4E4"/>
    <a:srgbClr val="B31115"/>
    <a:srgbClr val="E51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5"/>
    <p:restoredTop sz="86019" autoAdjust="0"/>
  </p:normalViewPr>
  <p:slideViewPr>
    <p:cSldViewPr snapToGrid="0" snapToObjects="1">
      <p:cViewPr>
        <p:scale>
          <a:sx n="100" d="100"/>
          <a:sy n="100" d="100"/>
        </p:scale>
        <p:origin x="726" y="9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BDA07-1E6F-5142-9E8F-2D20CE2044E1}" type="datetimeFigureOut">
              <a:rPr kumimoji="1" lang="zh-CN" altLang="en-US" smtClean="0"/>
              <a:pPr/>
              <a:t>2021-05-23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A3883-95FE-424A-BEFA-BCC77603018C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69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3">
            <a:extLst>
              <a:ext uri="{FF2B5EF4-FFF2-40B4-BE49-F238E27FC236}">
                <a16:creationId xmlns:a16="http://schemas.microsoft.com/office/drawing/2014/main" xmlns="" id="{AA6F29AD-3663-4D46-9B1F-FD8471A92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1" y="0"/>
            <a:ext cx="12200082" cy="68595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629" y="354213"/>
            <a:ext cx="2069855" cy="57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0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8E0D9FD-98F4-40F8-AC19-2DEEF01DBA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54" t="9088" r="5432" b="27971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944" y="136660"/>
            <a:ext cx="2069855" cy="57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8E0D9FD-98F4-40F8-AC19-2DEEF01DBA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54" t="9088" r="5432" b="27971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72" y="4437505"/>
            <a:ext cx="2069855" cy="57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5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内容占位符 3">
            <a:extLst>
              <a:ext uri="{FF2B5EF4-FFF2-40B4-BE49-F238E27FC236}">
                <a16:creationId xmlns:a16="http://schemas.microsoft.com/office/drawing/2014/main" xmlns="" id="{D50B601D-E08A-422A-A166-D4B465BBF5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8"/>
            <a:ext cx="12192434" cy="6859588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434675E1-DA7D-4034-B12F-018326734AC9}"/>
              </a:ext>
            </a:extLst>
          </p:cNvPr>
          <p:cNvSpPr/>
          <p:nvPr userDrawn="1"/>
        </p:nvSpPr>
        <p:spPr>
          <a:xfrm>
            <a:off x="0" y="1"/>
            <a:ext cx="12192000" cy="6489700"/>
          </a:xfrm>
          <a:prstGeom prst="rect">
            <a:avLst/>
          </a:prstGeom>
          <a:gradFill>
            <a:gsLst>
              <a:gs pos="67000">
                <a:srgbClr val="FBFAFA">
                  <a:alpha val="80000"/>
                </a:srgbClr>
              </a:gs>
              <a:gs pos="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F96E16E-28C4-4F8E-A4E1-4027A701D8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8409" y="368299"/>
            <a:ext cx="9934574" cy="59499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单击此处添加章节标题</a:t>
            </a: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xmlns="" id="{76627899-853D-45FF-9933-A6AF3D61C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8904"/>
            <a:ext cx="27432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FFC10596-4CA3-844B-85A1-00419C0B7C1E}" type="datetimeFigureOut">
              <a:rPr kumimoji="1" lang="zh-CN" altLang="en-US" smtClean="0"/>
              <a:pPr/>
              <a:t>2021-05-23</a:t>
            </a:fld>
            <a:endParaRPr kumimoji="1"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xmlns="" id="{D5C4B6CC-D19A-4160-9147-0D77AD4C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8904"/>
            <a:ext cx="4114800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xmlns="" id="{48A888DD-7FA9-4B00-8224-A5F60F25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8904"/>
            <a:ext cx="27432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3242F8A0-C41C-434B-8579-3EA86139249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8735AA52-2DFC-485C-9988-745462E28F39}"/>
              </a:ext>
            </a:extLst>
          </p:cNvPr>
          <p:cNvSpPr/>
          <p:nvPr userDrawn="1"/>
        </p:nvSpPr>
        <p:spPr>
          <a:xfrm>
            <a:off x="442912" y="516506"/>
            <a:ext cx="298580" cy="29858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DA73F11B-8043-4084-AA20-27978BBD454A}"/>
              </a:ext>
            </a:extLst>
          </p:cNvPr>
          <p:cNvSpPr/>
          <p:nvPr userDrawn="1"/>
        </p:nvSpPr>
        <p:spPr>
          <a:xfrm>
            <a:off x="592202" y="516506"/>
            <a:ext cx="298580" cy="298580"/>
          </a:xfrm>
          <a:custGeom>
            <a:avLst/>
            <a:gdLst>
              <a:gd name="connsiteX0" fmla="*/ 101969 w 298580"/>
              <a:gd name="connsiteY0" fmla="*/ 289975 h 298580"/>
              <a:gd name="connsiteX1" fmla="*/ 196611 w 298580"/>
              <a:gd name="connsiteY1" fmla="*/ 289975 h 298580"/>
              <a:gd name="connsiteX2" fmla="*/ 183005 w 298580"/>
              <a:gd name="connsiteY2" fmla="*/ 294757 h 298580"/>
              <a:gd name="connsiteX3" fmla="*/ 149290 w 298580"/>
              <a:gd name="connsiteY3" fmla="*/ 298580 h 298580"/>
              <a:gd name="connsiteX4" fmla="*/ 115575 w 298580"/>
              <a:gd name="connsiteY4" fmla="*/ 294757 h 298580"/>
              <a:gd name="connsiteX5" fmla="*/ 42398 w 298580"/>
              <a:gd name="connsiteY5" fmla="*/ 250771 h 298580"/>
              <a:gd name="connsiteX6" fmla="*/ 256182 w 298580"/>
              <a:gd name="connsiteY6" fmla="*/ 250771 h 298580"/>
              <a:gd name="connsiteX7" fmla="*/ 228892 w 298580"/>
              <a:gd name="connsiteY7" fmla="*/ 272184 h 298580"/>
              <a:gd name="connsiteX8" fmla="*/ 69688 w 298580"/>
              <a:gd name="connsiteY8" fmla="*/ 272184 h 298580"/>
              <a:gd name="connsiteX9" fmla="*/ 16120 w 298580"/>
              <a:gd name="connsiteY9" fmla="*/ 214633 h 298580"/>
              <a:gd name="connsiteX10" fmla="*/ 282460 w 298580"/>
              <a:gd name="connsiteY10" fmla="*/ 214633 h 298580"/>
              <a:gd name="connsiteX11" fmla="*/ 271329 w 298580"/>
              <a:gd name="connsiteY11" fmla="*/ 232980 h 298580"/>
              <a:gd name="connsiteX12" fmla="*/ 27251 w 298580"/>
              <a:gd name="connsiteY12" fmla="*/ 232980 h 298580"/>
              <a:gd name="connsiteX13" fmla="*/ 5896 w 298580"/>
              <a:gd name="connsiteY13" fmla="*/ 178494 h 298580"/>
              <a:gd name="connsiteX14" fmla="*/ 292684 w 298580"/>
              <a:gd name="connsiteY14" fmla="*/ 178494 h 298580"/>
              <a:gd name="connsiteX15" fmla="*/ 288980 w 298580"/>
              <a:gd name="connsiteY15" fmla="*/ 196842 h 298580"/>
              <a:gd name="connsiteX16" fmla="*/ 9600 w 298580"/>
              <a:gd name="connsiteY16" fmla="*/ 196842 h 298580"/>
              <a:gd name="connsiteX17" fmla="*/ 1494 w 298580"/>
              <a:gd name="connsiteY17" fmla="*/ 141888 h 298580"/>
              <a:gd name="connsiteX18" fmla="*/ 297086 w 298580"/>
              <a:gd name="connsiteY18" fmla="*/ 141888 h 298580"/>
              <a:gd name="connsiteX19" fmla="*/ 298580 w 298580"/>
              <a:gd name="connsiteY19" fmla="*/ 149290 h 298580"/>
              <a:gd name="connsiteX20" fmla="*/ 296276 w 298580"/>
              <a:gd name="connsiteY20" fmla="*/ 160703 h 298580"/>
              <a:gd name="connsiteX21" fmla="*/ 2304 w 298580"/>
              <a:gd name="connsiteY21" fmla="*/ 160703 h 298580"/>
              <a:gd name="connsiteX22" fmla="*/ 0 w 298580"/>
              <a:gd name="connsiteY22" fmla="*/ 149290 h 298580"/>
              <a:gd name="connsiteX23" fmla="*/ 8790 w 298580"/>
              <a:gd name="connsiteY23" fmla="*/ 105750 h 298580"/>
              <a:gd name="connsiteX24" fmla="*/ 289790 w 298580"/>
              <a:gd name="connsiteY24" fmla="*/ 105750 h 298580"/>
              <a:gd name="connsiteX25" fmla="*/ 293494 w 298580"/>
              <a:gd name="connsiteY25" fmla="*/ 124097 h 298580"/>
              <a:gd name="connsiteX26" fmla="*/ 5086 w 298580"/>
              <a:gd name="connsiteY26" fmla="*/ 124097 h 298580"/>
              <a:gd name="connsiteX27" fmla="*/ 26274 w 298580"/>
              <a:gd name="connsiteY27" fmla="*/ 69611 h 298580"/>
              <a:gd name="connsiteX28" fmla="*/ 272306 w 298580"/>
              <a:gd name="connsiteY28" fmla="*/ 69611 h 298580"/>
              <a:gd name="connsiteX29" fmla="*/ 284677 w 298580"/>
              <a:gd name="connsiteY29" fmla="*/ 87959 h 298580"/>
              <a:gd name="connsiteX30" fmla="*/ 13903 w 298580"/>
              <a:gd name="connsiteY30" fmla="*/ 87959 h 298580"/>
              <a:gd name="connsiteX31" fmla="*/ 58934 w 298580"/>
              <a:gd name="connsiteY31" fmla="*/ 33472 h 298580"/>
              <a:gd name="connsiteX32" fmla="*/ 239646 w 298580"/>
              <a:gd name="connsiteY32" fmla="*/ 33472 h 298580"/>
              <a:gd name="connsiteX33" fmla="*/ 254854 w 298580"/>
              <a:gd name="connsiteY33" fmla="*/ 43726 h 298580"/>
              <a:gd name="connsiteX34" fmla="*/ 260311 w 298580"/>
              <a:gd name="connsiteY34" fmla="*/ 51820 h 298580"/>
              <a:gd name="connsiteX35" fmla="*/ 38269 w 298580"/>
              <a:gd name="connsiteY35" fmla="*/ 51820 h 298580"/>
              <a:gd name="connsiteX36" fmla="*/ 43726 w 298580"/>
              <a:gd name="connsiteY36" fmla="*/ 43726 h 298580"/>
              <a:gd name="connsiteX37" fmla="*/ 149290 w 298580"/>
              <a:gd name="connsiteY37" fmla="*/ 0 h 298580"/>
              <a:gd name="connsiteX38" fmla="*/ 207401 w 298580"/>
              <a:gd name="connsiteY38" fmla="*/ 11732 h 298580"/>
              <a:gd name="connsiteX39" fmla="*/ 213258 w 298580"/>
              <a:gd name="connsiteY39" fmla="*/ 15681 h 298580"/>
              <a:gd name="connsiteX40" fmla="*/ 85322 w 298580"/>
              <a:gd name="connsiteY40" fmla="*/ 15681 h 298580"/>
              <a:gd name="connsiteX41" fmla="*/ 91179 w 298580"/>
              <a:gd name="connsiteY41" fmla="*/ 11732 h 298580"/>
              <a:gd name="connsiteX42" fmla="*/ 149290 w 298580"/>
              <a:gd name="connsiteY42" fmla="*/ 0 h 29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98580" h="298580">
                <a:moveTo>
                  <a:pt x="101969" y="289975"/>
                </a:moveTo>
                <a:lnTo>
                  <a:pt x="196611" y="289975"/>
                </a:lnTo>
                <a:lnTo>
                  <a:pt x="183005" y="294757"/>
                </a:lnTo>
                <a:cubicBezTo>
                  <a:pt x="172171" y="297258"/>
                  <a:pt x="160885" y="298580"/>
                  <a:pt x="149290" y="298580"/>
                </a:cubicBezTo>
                <a:cubicBezTo>
                  <a:pt x="137695" y="298580"/>
                  <a:pt x="126409" y="297258"/>
                  <a:pt x="115575" y="294757"/>
                </a:cubicBezTo>
                <a:close/>
                <a:moveTo>
                  <a:pt x="42398" y="250771"/>
                </a:moveTo>
                <a:lnTo>
                  <a:pt x="256182" y="250771"/>
                </a:lnTo>
                <a:lnTo>
                  <a:pt x="228892" y="272184"/>
                </a:lnTo>
                <a:lnTo>
                  <a:pt x="69688" y="272184"/>
                </a:lnTo>
                <a:close/>
                <a:moveTo>
                  <a:pt x="16120" y="214633"/>
                </a:moveTo>
                <a:lnTo>
                  <a:pt x="282460" y="214633"/>
                </a:lnTo>
                <a:lnTo>
                  <a:pt x="271329" y="232980"/>
                </a:lnTo>
                <a:lnTo>
                  <a:pt x="27251" y="232980"/>
                </a:lnTo>
                <a:close/>
                <a:moveTo>
                  <a:pt x="5896" y="178494"/>
                </a:moveTo>
                <a:lnTo>
                  <a:pt x="292684" y="178494"/>
                </a:lnTo>
                <a:lnTo>
                  <a:pt x="288980" y="196842"/>
                </a:lnTo>
                <a:lnTo>
                  <a:pt x="9600" y="196842"/>
                </a:lnTo>
                <a:close/>
                <a:moveTo>
                  <a:pt x="1494" y="141888"/>
                </a:moveTo>
                <a:lnTo>
                  <a:pt x="297086" y="141888"/>
                </a:lnTo>
                <a:lnTo>
                  <a:pt x="298580" y="149290"/>
                </a:lnTo>
                <a:lnTo>
                  <a:pt x="296276" y="160703"/>
                </a:lnTo>
                <a:lnTo>
                  <a:pt x="2304" y="160703"/>
                </a:lnTo>
                <a:lnTo>
                  <a:pt x="0" y="149290"/>
                </a:lnTo>
                <a:close/>
                <a:moveTo>
                  <a:pt x="8790" y="105750"/>
                </a:moveTo>
                <a:lnTo>
                  <a:pt x="289790" y="105750"/>
                </a:lnTo>
                <a:lnTo>
                  <a:pt x="293494" y="124097"/>
                </a:lnTo>
                <a:lnTo>
                  <a:pt x="5086" y="124097"/>
                </a:lnTo>
                <a:close/>
                <a:moveTo>
                  <a:pt x="26274" y="69611"/>
                </a:moveTo>
                <a:lnTo>
                  <a:pt x="272306" y="69611"/>
                </a:lnTo>
                <a:lnTo>
                  <a:pt x="284677" y="87959"/>
                </a:lnTo>
                <a:lnTo>
                  <a:pt x="13903" y="87959"/>
                </a:lnTo>
                <a:close/>
                <a:moveTo>
                  <a:pt x="58934" y="33472"/>
                </a:moveTo>
                <a:lnTo>
                  <a:pt x="239646" y="33472"/>
                </a:lnTo>
                <a:lnTo>
                  <a:pt x="254854" y="43726"/>
                </a:lnTo>
                <a:lnTo>
                  <a:pt x="260311" y="51820"/>
                </a:lnTo>
                <a:lnTo>
                  <a:pt x="38269" y="51820"/>
                </a:lnTo>
                <a:lnTo>
                  <a:pt x="43726" y="43726"/>
                </a:lnTo>
                <a:close/>
                <a:moveTo>
                  <a:pt x="149290" y="0"/>
                </a:moveTo>
                <a:cubicBezTo>
                  <a:pt x="169903" y="0"/>
                  <a:pt x="189540" y="4177"/>
                  <a:pt x="207401" y="11732"/>
                </a:cubicBezTo>
                <a:lnTo>
                  <a:pt x="213258" y="15681"/>
                </a:lnTo>
                <a:lnTo>
                  <a:pt x="85322" y="15681"/>
                </a:lnTo>
                <a:lnTo>
                  <a:pt x="91179" y="11732"/>
                </a:lnTo>
                <a:cubicBezTo>
                  <a:pt x="109040" y="4177"/>
                  <a:pt x="128677" y="0"/>
                  <a:pt x="149290" y="0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81" y="354213"/>
            <a:ext cx="2069855" cy="57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10596-4CA3-844B-85A1-00419C0B7C1E}" type="datetimeFigureOut">
              <a:rPr kumimoji="1" lang="zh-CN" altLang="en-US" smtClean="0"/>
              <a:pPr/>
              <a:t>2021-05-23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2F8A0-C41C-434B-8579-3EA86139249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36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300" userDrawn="1">
          <p15:clr>
            <a:srgbClr val="F26B43"/>
          </p15:clr>
        </p15:guide>
        <p15:guide id="2" pos="279" userDrawn="1">
          <p15:clr>
            <a:srgbClr val="F26B43"/>
          </p15:clr>
        </p15:guide>
        <p15:guide id="3" pos="7401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file:///C:\Users\Jun\AppData\Roaming\NPSExcel\&#24037;&#20316;&#31807;1Sheet1QRCode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stion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wmf"/><Relationship Id="rId4" Type="http://schemas.openxmlformats.org/officeDocument/2006/relationships/oleObject" Target="../embeddings/Microsoft_Excel_97-2003____1.xls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npstion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file:///C:\Users\Jun\AppData\Roaming\NPSExcel\&#24037;&#20316;&#31807;1Sheet1QRCod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/>
          <p:nvPr/>
        </p:nvSpPr>
        <p:spPr>
          <a:xfrm>
            <a:off x="905872" y="2616154"/>
            <a:ext cx="10523621" cy="92397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smtClean="0">
                <a:solidFill>
                  <a:schemeClr val="bg1"/>
                </a:solidFill>
                <a:latin typeface="+mn-ea"/>
              </a:rPr>
              <a:t>NPSExcel</a:t>
            </a:r>
            <a:r>
              <a:rPr lang="zh-CN" altLang="en-US" sz="4000" smtClean="0">
                <a:solidFill>
                  <a:schemeClr val="bg1"/>
                </a:solidFill>
                <a:latin typeface="+mn-ea"/>
              </a:rPr>
              <a:t>二维码函数库使用说明</a:t>
            </a:r>
          </a:p>
        </p:txBody>
      </p:sp>
      <p:sp>
        <p:nvSpPr>
          <p:cNvPr id="3" name="文本框 10">
            <a:extLst>
              <a:ext uri="{FF2B5EF4-FFF2-40B4-BE49-F238E27FC236}">
                <a16:creationId xmlns:a16="http://schemas.microsoft.com/office/drawing/2014/main" xmlns="" id="{C6607D05-447E-43DE-A39B-7FFDB2A11F53}"/>
              </a:ext>
            </a:extLst>
          </p:cNvPr>
          <p:cNvSpPr txBox="1"/>
          <p:nvPr/>
        </p:nvSpPr>
        <p:spPr>
          <a:xfrm>
            <a:off x="7260847" y="5418952"/>
            <a:ext cx="3849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zh-CN" altLang="en-US" sz="1600" spc="300" smtClean="0">
                <a:solidFill>
                  <a:schemeClr val="bg1"/>
                </a:solidFill>
                <a:cs typeface="+mn-ea"/>
                <a:sym typeface="+mn-lt"/>
              </a:rPr>
              <a:t>制作人：</a:t>
            </a:r>
            <a:r>
              <a:rPr kumimoji="1" lang="en-US" altLang="zh-CN" sz="1600" spc="300" smtClean="0">
                <a:solidFill>
                  <a:schemeClr val="bg1"/>
                </a:solidFill>
                <a:cs typeface="+mn-ea"/>
                <a:sym typeface="+mn-lt"/>
              </a:rPr>
              <a:t>Cherry</a:t>
            </a:r>
          </a:p>
          <a:p>
            <a:pPr algn="r">
              <a:lnSpc>
                <a:spcPct val="150000"/>
              </a:lnSpc>
            </a:pPr>
            <a:r>
              <a:rPr kumimoji="1" lang="zh-CN" altLang="en-US" sz="1600" spc="300" smtClean="0">
                <a:solidFill>
                  <a:schemeClr val="bg1"/>
                </a:solidFill>
                <a:cs typeface="+mn-ea"/>
                <a:sym typeface="+mn-lt"/>
              </a:rPr>
              <a:t>时间：</a:t>
            </a:r>
            <a:r>
              <a:rPr kumimoji="1" lang="en-US" altLang="zh-CN" sz="1600" spc="300" smtClean="0">
                <a:solidFill>
                  <a:schemeClr val="bg1"/>
                </a:solidFill>
                <a:cs typeface="+mn-ea"/>
                <a:sym typeface="+mn-lt"/>
              </a:rPr>
              <a:t>2020</a:t>
            </a:r>
            <a:r>
              <a:rPr kumimoji="1" lang="zh-CN" altLang="en-US" sz="1600" spc="300" smtClean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kumimoji="1" lang="en-US" altLang="zh-CN" sz="1600" spc="30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r>
              <a:rPr kumimoji="1" lang="zh-CN" altLang="en-US" sz="1600" spc="300" smtClean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kumimoji="1" lang="en-US" altLang="zh-CN" sz="1600" spc="300" smtClean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r>
              <a:rPr kumimoji="1" lang="zh-CN" altLang="en-US" sz="1600" spc="300" smtClean="0">
                <a:solidFill>
                  <a:schemeClr val="bg1"/>
                </a:solidFill>
                <a:cs typeface="+mn-ea"/>
                <a:sym typeface="+mn-lt"/>
              </a:rPr>
              <a:t>日</a:t>
            </a:r>
            <a:endParaRPr kumimoji="1" lang="zh-CN" altLang="en-US" sz="1600" spc="3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618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NPSExcel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二维码函数功能介绍</a:t>
            </a:r>
            <a:endParaRPr lang="en-US" altLang="zh-CN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1054787" y="1644450"/>
            <a:ext cx="4018186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格式：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</a:t>
            </a:r>
            <a:r>
              <a:rPr lang="zh-CN" altLang="en-US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</a:t>
            </a:r>
            <a:r>
              <a:rPr lang="en-US" altLang="zh-CN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mtClean="0"/>
              <a:t>数据结构，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选区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9" name="文本框 1"/>
          <p:cNvSpPr txBox="1"/>
          <p:nvPr/>
        </p:nvSpPr>
        <p:spPr>
          <a:xfrm>
            <a:off x="968136" y="1086918"/>
            <a:ext cx="5160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</a:t>
            </a:r>
            <a:r>
              <a:rPr lang="en-US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公式</a:t>
            </a:r>
            <a:endParaRPr lang="en-US" altLang="zh-CN" sz="20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74323" y="2651347"/>
            <a:ext cx="105007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通过选区内容生成二维码</a:t>
            </a:r>
            <a:r>
              <a:rPr lang="zh-CN" altLang="en-US" sz="1400" smtClean="0"/>
              <a:t>，</a:t>
            </a:r>
            <a:r>
              <a:rPr lang="zh-CN" altLang="en-US" sz="1400"/>
              <a:t>并指定生成的数据结构；</a:t>
            </a:r>
            <a:r>
              <a:rPr lang="en-US" altLang="zh-CN" sz="1400"/>
              <a:t>0-</a:t>
            </a:r>
            <a:r>
              <a:rPr lang="zh-CN" altLang="en-US" sz="1400"/>
              <a:t>数组，</a:t>
            </a:r>
            <a:r>
              <a:rPr lang="en-US" altLang="zh-CN" sz="1400"/>
              <a:t>1-</a:t>
            </a:r>
            <a:r>
              <a:rPr lang="zh-CN" altLang="en-US" sz="1400"/>
              <a:t>哈希表，</a:t>
            </a:r>
            <a:r>
              <a:rPr lang="en-US" altLang="zh-CN" sz="1400"/>
              <a:t>2-</a:t>
            </a:r>
            <a:r>
              <a:rPr lang="zh-CN" altLang="en-US" sz="1400"/>
              <a:t>表格，</a:t>
            </a:r>
            <a:r>
              <a:rPr lang="en-US" altLang="zh-CN" sz="1400"/>
              <a:t>3-</a:t>
            </a:r>
            <a:r>
              <a:rPr lang="zh-CN" altLang="en-US" sz="1400"/>
              <a:t>数组</a:t>
            </a:r>
            <a:r>
              <a:rPr lang="en-US" altLang="zh-CN" sz="1400"/>
              <a:t>&amp;</a:t>
            </a:r>
            <a:r>
              <a:rPr lang="zh-CN" altLang="en-US" sz="1400"/>
              <a:t>表格</a:t>
            </a:r>
            <a:r>
              <a:rPr lang="en-US" altLang="zh-CN" sz="1400"/>
              <a:t>(</a:t>
            </a:r>
            <a:r>
              <a:rPr lang="zh-CN" altLang="en-US" sz="1400"/>
              <a:t>选区</a:t>
            </a:r>
            <a:r>
              <a:rPr lang="en-US" altLang="zh-CN" sz="1400"/>
              <a:t>1</a:t>
            </a:r>
            <a:r>
              <a:rPr lang="zh-CN" altLang="en-US" sz="1400"/>
              <a:t>为数组，其余选区为表格</a:t>
            </a:r>
            <a:r>
              <a:rPr lang="en-US" altLang="zh-CN" sz="1400" smtClean="0"/>
              <a:t>)</a:t>
            </a:r>
            <a:r>
              <a:rPr lang="zh-CN" altLang="en-US" sz="1400" smtClean="0"/>
              <a:t>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68136" y="223768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功能描述：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77864" y="3167865"/>
            <a:ext cx="8190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>
                <a:latin typeface="华文楷体" panose="02010600040101010101" pitchFamily="2" charset="-122"/>
                <a:ea typeface="华文楷体" panose="02010600040101010101" pitchFamily="2" charset="-122"/>
              </a:rPr>
              <a:t>示例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en-US" altLang="zh-CN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r>
              <a:rPr lang="zh-CN" altLang="en-US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二</a:t>
            </a:r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维</a:t>
            </a:r>
            <a:r>
              <a:rPr lang="zh-CN" altLang="en-US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码</a:t>
            </a:r>
            <a:r>
              <a:rPr lang="en-US" altLang="zh-CN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2(1</a:t>
            </a:r>
            <a:r>
              <a:rPr lang="en-US" altLang="zh-CN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en-US" altLang="zh-CN" smtClean="0">
                <a:latin typeface="华文楷体" panose="02010600040101010101" pitchFamily="2" charset="-122"/>
                <a:ea typeface="华文楷体" panose="02010600040101010101" pitchFamily="2" charset="-122"/>
              </a:rPr>
              <a:t>A1:C3)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41" y="4238827"/>
            <a:ext cx="1552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2158816" y="5383844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smtClean="0"/>
              <a:t>表格内容</a:t>
            </a:r>
            <a:endParaRPr lang="zh-CN" altLang="en-US" sz="1100"/>
          </a:p>
        </p:txBody>
      </p:sp>
      <p:sp>
        <p:nvSpPr>
          <p:cNvPr id="13" name="矩形 12"/>
          <p:cNvSpPr/>
          <p:nvPr/>
        </p:nvSpPr>
        <p:spPr>
          <a:xfrm>
            <a:off x="5171505" y="5383844"/>
            <a:ext cx="10310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smtClean="0"/>
              <a:t>生成的二维码</a:t>
            </a:r>
            <a:endParaRPr lang="zh-CN" altLang="en-US" sz="1100"/>
          </a:p>
        </p:txBody>
      </p:sp>
      <p:sp>
        <p:nvSpPr>
          <p:cNvPr id="7" name="右箭头 6"/>
          <p:cNvSpPr/>
          <p:nvPr/>
        </p:nvSpPr>
        <p:spPr>
          <a:xfrm>
            <a:off x="3793787" y="4421220"/>
            <a:ext cx="719847" cy="321013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052735" y="4398838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1,2|3,4|5,6|7,8|9 </a:t>
            </a: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346371" y="5383844"/>
            <a:ext cx="14542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smtClean="0"/>
              <a:t>扫描二维码后的结果</a:t>
            </a:r>
            <a:endParaRPr lang="zh-CN" altLang="en-US" sz="1100"/>
          </a:p>
        </p:txBody>
      </p:sp>
      <p:sp>
        <p:nvSpPr>
          <p:cNvPr id="17" name="右箭头 16"/>
          <p:cNvSpPr/>
          <p:nvPr/>
        </p:nvSpPr>
        <p:spPr>
          <a:xfrm>
            <a:off x="6776935" y="4447157"/>
            <a:ext cx="719847" cy="321013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429966" y="3842426"/>
            <a:ext cx="9017540" cy="197471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QRCode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746" y="4110651"/>
            <a:ext cx="1140568" cy="1035282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054787" y="6006811"/>
            <a:ext cx="80779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* </a:t>
            </a:r>
            <a:r>
              <a:rPr lang="zh-CN" altLang="en-US" sz="1400" i="1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哈希表格式如上图每两个单元格使用“</a:t>
            </a:r>
            <a:r>
              <a:rPr lang="en-US" altLang="zh-CN" sz="1400" i="1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|</a:t>
            </a:r>
            <a:r>
              <a:rPr lang="zh-CN" altLang="en-US" sz="1400" i="1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”分隔，表格则每行数据后使用“</a:t>
            </a:r>
            <a:r>
              <a:rPr lang="en-US" altLang="zh-CN" sz="1400" i="1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|</a:t>
            </a:r>
            <a:r>
              <a:rPr lang="zh-CN" altLang="en-US" sz="1400" i="1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”分隔。</a:t>
            </a:r>
            <a:endParaRPr lang="zh-CN" altLang="en-US" sz="1400" i="1">
              <a:solidFill>
                <a:srgbClr val="F67B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8890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NPSExcel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二维码函数功能介绍</a:t>
            </a:r>
            <a:endParaRPr lang="en-US" altLang="zh-CN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1054787" y="1644450"/>
            <a:ext cx="4762354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格式：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</a:t>
            </a:r>
            <a:r>
              <a:rPr lang="zh-CN" altLang="en-US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</a:t>
            </a:r>
            <a:r>
              <a:rPr lang="en-US" altLang="zh-CN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mtClean="0"/>
              <a:t>服务器，数据结构，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选区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9" name="文本框 1"/>
          <p:cNvSpPr txBox="1"/>
          <p:nvPr/>
        </p:nvSpPr>
        <p:spPr>
          <a:xfrm>
            <a:off x="968136" y="1086918"/>
            <a:ext cx="5160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</a:t>
            </a:r>
            <a:r>
              <a:rPr lang="en-US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公式</a:t>
            </a:r>
            <a:endParaRPr lang="en-US" altLang="zh-CN" sz="20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74323" y="2651347"/>
            <a:ext cx="105007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通过选区内容生成二维码</a:t>
            </a:r>
            <a:r>
              <a:rPr lang="zh-CN" altLang="en-US" sz="1400" smtClean="0"/>
              <a:t>，指定了生成</a:t>
            </a:r>
            <a:r>
              <a:rPr lang="zh-CN" altLang="en-US" sz="1400"/>
              <a:t>的</a:t>
            </a:r>
            <a:r>
              <a:rPr lang="zh-CN" altLang="en-US" sz="1400" smtClean="0"/>
              <a:t>数据结构，</a:t>
            </a:r>
            <a:r>
              <a:rPr lang="zh-CN" altLang="en-US" sz="1400"/>
              <a:t>并设置验证二维码的</a:t>
            </a:r>
            <a:r>
              <a:rPr lang="zh-CN" altLang="en-US" sz="1400" smtClean="0"/>
              <a:t>服务器（用于用户扫码上专数据）。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68136" y="223768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功能描述：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77864" y="3167865"/>
            <a:ext cx="8190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>
                <a:latin typeface="华文楷体" panose="02010600040101010101" pitchFamily="2" charset="-122"/>
                <a:ea typeface="华文楷体" panose="02010600040101010101" pitchFamily="2" charset="-122"/>
              </a:rPr>
              <a:t>示例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en-US" altLang="zh-CN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r>
              <a:rPr lang="zh-CN" altLang="en-US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二</a:t>
            </a:r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维</a:t>
            </a:r>
            <a:r>
              <a:rPr lang="zh-CN" altLang="en-US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码</a:t>
            </a:r>
            <a:r>
              <a:rPr lang="en-US" altLang="zh-CN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3(“www.npstion.com”,1,A1:C3)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41" y="4238827"/>
            <a:ext cx="1552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2158816" y="5383844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smtClean="0"/>
              <a:t>表格内容</a:t>
            </a:r>
            <a:endParaRPr lang="zh-CN" altLang="en-US" sz="1100"/>
          </a:p>
        </p:txBody>
      </p:sp>
      <p:sp>
        <p:nvSpPr>
          <p:cNvPr id="13" name="矩形 12"/>
          <p:cNvSpPr/>
          <p:nvPr/>
        </p:nvSpPr>
        <p:spPr>
          <a:xfrm>
            <a:off x="5171505" y="5383844"/>
            <a:ext cx="10310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smtClean="0"/>
              <a:t>生成的二维码</a:t>
            </a:r>
            <a:endParaRPr lang="zh-CN" altLang="en-US" sz="1100"/>
          </a:p>
        </p:txBody>
      </p:sp>
      <p:sp>
        <p:nvSpPr>
          <p:cNvPr id="7" name="右箭头 6"/>
          <p:cNvSpPr/>
          <p:nvPr/>
        </p:nvSpPr>
        <p:spPr>
          <a:xfrm>
            <a:off x="3793787" y="4421220"/>
            <a:ext cx="719847" cy="321013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052735" y="4282102"/>
            <a:ext cx="19800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mtClean="0">
                <a:hlinkClick r:id="rId3"/>
              </a:rPr>
              <a:t>www.npstion.com</a:t>
            </a:r>
            <a:endParaRPr lang="en-US" altLang="zh-CN" smtClean="0"/>
          </a:p>
          <a:p>
            <a:pPr algn="ctr"/>
            <a:r>
              <a:rPr lang="en-US" altLang="zh-CN" smtClean="0"/>
              <a:t>&gt;&gt;</a:t>
            </a:r>
          </a:p>
          <a:p>
            <a:pPr algn="ctr"/>
            <a:r>
              <a:rPr lang="en-US" altLang="zh-CN" smtClean="0"/>
              <a:t>1,2|3,4|5,6|7,8|9 </a:t>
            </a: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346371" y="5383844"/>
            <a:ext cx="14542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smtClean="0"/>
              <a:t>扫描二维码后的结果</a:t>
            </a:r>
            <a:endParaRPr lang="zh-CN" altLang="en-US" sz="1100"/>
          </a:p>
        </p:txBody>
      </p:sp>
      <p:sp>
        <p:nvSpPr>
          <p:cNvPr id="17" name="右箭头 16"/>
          <p:cNvSpPr/>
          <p:nvPr/>
        </p:nvSpPr>
        <p:spPr>
          <a:xfrm>
            <a:off x="6776935" y="4447157"/>
            <a:ext cx="719847" cy="321013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429966" y="3842426"/>
            <a:ext cx="9017540" cy="197471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054787" y="6006811"/>
            <a:ext cx="80779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*  </a:t>
            </a:r>
            <a:r>
              <a:rPr lang="zh-CN" altLang="en-US" sz="1400" i="1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服务器与数据块之间使用</a:t>
            </a:r>
            <a:r>
              <a:rPr lang="en-US" altLang="zh-CN" sz="1400" i="1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”&gt;&gt;”</a:t>
            </a:r>
            <a:r>
              <a:rPr lang="zh-CN" altLang="en-US" sz="1400" i="1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进行文本分隔。</a:t>
            </a:r>
            <a:endParaRPr lang="zh-CN" altLang="en-US" sz="1400" i="1">
              <a:solidFill>
                <a:srgbClr val="F67B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425" y="4074631"/>
            <a:ext cx="1015824" cy="103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2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NPSExcel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二维码函数功能介绍</a:t>
            </a:r>
            <a:endParaRPr lang="en-US" altLang="zh-CN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1054787" y="1644450"/>
            <a:ext cx="3663128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格式：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</a:t>
            </a:r>
            <a:r>
              <a:rPr lang="zh-CN" altLang="en-US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</a:t>
            </a:r>
            <a:r>
              <a:rPr lang="en-US" altLang="zh-CN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（文本）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"/>
          <p:cNvSpPr txBox="1"/>
          <p:nvPr/>
        </p:nvSpPr>
        <p:spPr>
          <a:xfrm>
            <a:off x="968136" y="1086918"/>
            <a:ext cx="5160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 公式</a:t>
            </a:r>
            <a:endParaRPr lang="en-US" altLang="zh-CN" sz="20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7864" y="2658363"/>
            <a:ext cx="94696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通过输入固定</a:t>
            </a:r>
            <a:r>
              <a:rPr lang="zh-CN" altLang="en-US" sz="1400"/>
              <a:t>文本</a:t>
            </a:r>
            <a:r>
              <a:rPr lang="zh-CN" altLang="en-US" sz="1400" smtClean="0"/>
              <a:t>字符生成</a:t>
            </a:r>
            <a:r>
              <a:rPr lang="zh-CN" altLang="en-US" sz="1400"/>
              <a:t>二维</a:t>
            </a:r>
            <a:r>
              <a:rPr lang="zh-CN" altLang="en-US" sz="1400" smtClean="0"/>
              <a:t>码。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68136" y="223768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功能描述：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77864" y="3167865"/>
            <a:ext cx="8190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>
                <a:latin typeface="华文楷体" panose="02010600040101010101" pitchFamily="2" charset="-122"/>
                <a:ea typeface="华文楷体" panose="02010600040101010101" pitchFamily="2" charset="-122"/>
              </a:rPr>
              <a:t>示例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en-US" altLang="zh-CN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r>
              <a:rPr lang="zh-CN" altLang="en-US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二</a:t>
            </a:r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维</a:t>
            </a:r>
            <a:r>
              <a:rPr lang="zh-CN" altLang="en-US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码</a:t>
            </a:r>
            <a:r>
              <a:rPr lang="en-US" altLang="zh-CN" smtClean="0">
                <a:latin typeface="华文楷体" panose="02010600040101010101" pitchFamily="2" charset="-122"/>
                <a:ea typeface="华文楷体" panose="02010600040101010101" pitchFamily="2" charset="-122"/>
              </a:rPr>
              <a:t>4(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“中华人民共和国”</a:t>
            </a:r>
            <a:r>
              <a:rPr lang="en-US" altLang="zh-CN" smtClean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</a:p>
        </p:txBody>
      </p:sp>
      <p:sp>
        <p:nvSpPr>
          <p:cNvPr id="13" name="矩形 12"/>
          <p:cNvSpPr/>
          <p:nvPr/>
        </p:nvSpPr>
        <p:spPr>
          <a:xfrm>
            <a:off x="3342641" y="5383844"/>
            <a:ext cx="10310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smtClean="0"/>
              <a:t>生成的二维码</a:t>
            </a:r>
            <a:endParaRPr lang="zh-CN" altLang="en-US" sz="1100"/>
          </a:p>
        </p:txBody>
      </p:sp>
      <p:sp>
        <p:nvSpPr>
          <p:cNvPr id="8" name="矩形 7"/>
          <p:cNvSpPr/>
          <p:nvPr/>
        </p:nvSpPr>
        <p:spPr>
          <a:xfrm>
            <a:off x="6223871" y="439883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/>
              <a:t>中华人民共和国</a:t>
            </a: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468867" y="5383844"/>
            <a:ext cx="14542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smtClean="0"/>
              <a:t>扫描二维码后的结果</a:t>
            </a:r>
            <a:endParaRPr lang="zh-CN" altLang="en-US" sz="1100"/>
          </a:p>
        </p:txBody>
      </p:sp>
      <p:sp>
        <p:nvSpPr>
          <p:cNvPr id="17" name="右箭头 16"/>
          <p:cNvSpPr/>
          <p:nvPr/>
        </p:nvSpPr>
        <p:spPr>
          <a:xfrm>
            <a:off x="4948071" y="4447157"/>
            <a:ext cx="719847" cy="321013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429966" y="3842426"/>
            <a:ext cx="9017540" cy="197471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293" y="4163437"/>
            <a:ext cx="1021024" cy="93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4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NPSExcel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二维码函数功能介绍</a:t>
            </a:r>
            <a:endParaRPr lang="en-US" altLang="zh-CN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1054787" y="1644450"/>
            <a:ext cx="5722148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格式：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</a:t>
            </a:r>
            <a:r>
              <a:rPr lang="zh-CN" altLang="en-US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</a:t>
            </a:r>
            <a:r>
              <a:rPr lang="en-US" altLang="zh-CN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（订单号</a:t>
            </a:r>
            <a:r>
              <a:rPr lang="zh-CN" altLang="en-US" smtClean="0"/>
              <a:t>，数据结构，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选区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9" name="文本框 1"/>
          <p:cNvSpPr txBox="1"/>
          <p:nvPr/>
        </p:nvSpPr>
        <p:spPr>
          <a:xfrm>
            <a:off x="968136" y="1086918"/>
            <a:ext cx="5160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</a:t>
            </a:r>
            <a:r>
              <a:rPr lang="en-US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公式</a:t>
            </a:r>
            <a:endParaRPr lang="en-US" altLang="zh-CN" sz="20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4787" y="2651347"/>
            <a:ext cx="10720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通过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选区内容生成二维码</a:t>
            </a:r>
            <a:r>
              <a:rPr lang="zh-CN" altLang="en-US" sz="1400" smtClean="0"/>
              <a:t>，指定了生成</a:t>
            </a:r>
            <a:r>
              <a:rPr lang="zh-CN" altLang="en-US" sz="1400"/>
              <a:t>的</a:t>
            </a:r>
            <a:r>
              <a:rPr lang="zh-CN" altLang="en-US" sz="1400" smtClean="0"/>
              <a:t>数据结构，</a:t>
            </a:r>
            <a:r>
              <a:rPr lang="zh-CN" altLang="en-US" sz="1400"/>
              <a:t>此函数使用</a:t>
            </a:r>
            <a:r>
              <a:rPr lang="en-US" altLang="zh-CN" sz="1400"/>
              <a:t>NPS</a:t>
            </a:r>
            <a:r>
              <a:rPr lang="zh-CN" altLang="en-US" sz="1400"/>
              <a:t>公共免费服务器验证，可通过微信或浏览器进行</a:t>
            </a:r>
            <a:r>
              <a:rPr lang="zh-CN" altLang="en-US" sz="1400" smtClean="0"/>
              <a:t>扫得到有排版的网页数据，且</a:t>
            </a:r>
            <a:r>
              <a:rPr lang="en-US" altLang="zh-CN" sz="1400" smtClean="0"/>
              <a:t>NPS</a:t>
            </a:r>
            <a:r>
              <a:rPr lang="zh-CN" altLang="en-US" sz="1400" smtClean="0"/>
              <a:t>服务器提供了专用数据接口，让程序开发人员可通过网络接口调用数据（调用方法参照第四节内容）。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68136" y="223768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功能描述：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77864" y="3226233"/>
            <a:ext cx="8190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>
                <a:latin typeface="华文楷体" panose="02010600040101010101" pitchFamily="2" charset="-122"/>
                <a:ea typeface="华文楷体" panose="02010600040101010101" pitchFamily="2" charset="-122"/>
              </a:rPr>
              <a:t>示例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en-US" altLang="zh-CN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r>
              <a:rPr lang="zh-CN" altLang="en-US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二</a:t>
            </a:r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维</a:t>
            </a:r>
            <a:r>
              <a:rPr lang="zh-CN" altLang="en-US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码</a:t>
            </a:r>
            <a:r>
              <a:rPr lang="en-US" altLang="zh-CN" smtClean="0">
                <a:latin typeface="华文楷体" panose="02010600040101010101" pitchFamily="2" charset="-122"/>
                <a:ea typeface="华文楷体" panose="02010600040101010101" pitchFamily="2" charset="-122"/>
              </a:rPr>
              <a:t>NPS(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”A0001”</a:t>
            </a:r>
            <a:r>
              <a:rPr lang="en-US" altLang="zh-CN" smtClean="0">
                <a:latin typeface="华文楷体" panose="02010600040101010101" pitchFamily="2" charset="-122"/>
                <a:ea typeface="华文楷体" panose="02010600040101010101" pitchFamily="2" charset="-122"/>
              </a:rPr>
              <a:t>,2,A1:C3)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41" y="4238827"/>
            <a:ext cx="1552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2158816" y="5383844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smtClean="0"/>
              <a:t>表格内容</a:t>
            </a:r>
            <a:endParaRPr lang="zh-CN" altLang="en-US" sz="1100"/>
          </a:p>
        </p:txBody>
      </p:sp>
      <p:sp>
        <p:nvSpPr>
          <p:cNvPr id="13" name="矩形 12"/>
          <p:cNvSpPr/>
          <p:nvPr/>
        </p:nvSpPr>
        <p:spPr>
          <a:xfrm>
            <a:off x="5171505" y="5383844"/>
            <a:ext cx="10310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smtClean="0"/>
              <a:t>生成的二维码</a:t>
            </a:r>
            <a:endParaRPr lang="zh-CN" altLang="en-US" sz="1100"/>
          </a:p>
        </p:txBody>
      </p:sp>
      <p:sp>
        <p:nvSpPr>
          <p:cNvPr id="7" name="右箭头 6"/>
          <p:cNvSpPr/>
          <p:nvPr/>
        </p:nvSpPr>
        <p:spPr>
          <a:xfrm>
            <a:off x="3793787" y="4421220"/>
            <a:ext cx="719847" cy="321013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346371" y="5383844"/>
            <a:ext cx="14542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smtClean="0"/>
              <a:t>扫描二维码后的结果</a:t>
            </a:r>
            <a:endParaRPr lang="zh-CN" altLang="en-US" sz="1100"/>
          </a:p>
        </p:txBody>
      </p:sp>
      <p:sp>
        <p:nvSpPr>
          <p:cNvPr id="17" name="右箭头 16"/>
          <p:cNvSpPr/>
          <p:nvPr/>
        </p:nvSpPr>
        <p:spPr>
          <a:xfrm>
            <a:off x="6776935" y="4447157"/>
            <a:ext cx="719847" cy="321013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429966" y="3900794"/>
            <a:ext cx="9017540" cy="197471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054787" y="6006811"/>
            <a:ext cx="108713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*  </a:t>
            </a:r>
            <a:r>
              <a:rPr lang="zh-CN" altLang="en-US" sz="1400" i="1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前面介绍的这几种函数均属单机版，所有数据都储存于二维码图片中，当内容越多图片就越复杂，识别起来越吃力。</a:t>
            </a:r>
            <a:endParaRPr lang="zh-CN" altLang="en-US" sz="1400" i="1">
              <a:solidFill>
                <a:srgbClr val="F67B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65" y="4092225"/>
            <a:ext cx="1270329" cy="129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351" y="4028054"/>
            <a:ext cx="1613371" cy="135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79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NPSExcel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二维码函数功能介绍</a:t>
            </a:r>
            <a:endParaRPr lang="en-US" altLang="zh-CN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1054785" y="1644450"/>
            <a:ext cx="7291585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格式：</a:t>
            </a:r>
            <a:r>
              <a:rPr lang="en-US" altLang="zh-CN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GetNpsQR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ID”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订单号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mtClean="0"/>
              <a:t>，数据结构，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选区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9" name="文本框 1"/>
          <p:cNvSpPr txBox="1"/>
          <p:nvPr/>
        </p:nvSpPr>
        <p:spPr>
          <a:xfrm>
            <a:off x="968136" y="1086918"/>
            <a:ext cx="6288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GetNpsQR(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ID,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订单号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数据类型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</a:t>
            </a:r>
            <a:r>
              <a:rPr lang="en-US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公式</a:t>
            </a:r>
            <a:endParaRPr lang="en-US" altLang="zh-CN" sz="20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4787" y="2651347"/>
            <a:ext cx="10720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通过用户</a:t>
            </a:r>
            <a:r>
              <a:rPr lang="en-US" altLang="zh-CN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与数据获取网络</a:t>
            </a:r>
            <a:r>
              <a:rPr lang="en-US" altLang="zh-CN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号并生成专用接口二维码</a:t>
            </a:r>
            <a:r>
              <a:rPr lang="zh-CN" altLang="en-US" sz="1400" smtClean="0"/>
              <a:t>，数据通过转码储存于</a:t>
            </a:r>
            <a:r>
              <a:rPr lang="en-US" altLang="zh-CN" sz="1400" smtClean="0"/>
              <a:t>NPS</a:t>
            </a:r>
            <a:r>
              <a:rPr lang="zh-CN" altLang="en-US" sz="1400" smtClean="0"/>
              <a:t>云服务器中，</a:t>
            </a:r>
            <a:r>
              <a:rPr lang="zh-CN" altLang="en-US" sz="1400"/>
              <a:t>可通过微信或浏览器进行</a:t>
            </a:r>
            <a:r>
              <a:rPr lang="zh-CN" altLang="en-US" sz="1400" smtClean="0"/>
              <a:t>扫得到有排版的网页数据，且</a:t>
            </a:r>
            <a:r>
              <a:rPr lang="en-US" altLang="zh-CN" sz="1400" smtClean="0"/>
              <a:t>NPS</a:t>
            </a:r>
            <a:r>
              <a:rPr lang="zh-CN" altLang="en-US" sz="1400" smtClean="0"/>
              <a:t>服务器提供了专用数据接口，让程序开发人员可通过网络接口调用数据（调用方法参照第四节内容）。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68136" y="223768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功能描述：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77864" y="3226233"/>
            <a:ext cx="8190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>
                <a:latin typeface="华文楷体" panose="02010600040101010101" pitchFamily="2" charset="-122"/>
                <a:ea typeface="华文楷体" panose="02010600040101010101" pitchFamily="2" charset="-122"/>
              </a:rPr>
              <a:t>示例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en-US" altLang="zh-CN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r>
              <a:rPr lang="en-US" altLang="zh-CN" smtClean="0">
                <a:latin typeface="华文楷体" panose="02010600040101010101" pitchFamily="2" charset="-122"/>
                <a:ea typeface="华文楷体" panose="02010600040101010101" pitchFamily="2" charset="-122"/>
              </a:rPr>
              <a:t>GetNpsQR(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”USER1””A0001”</a:t>
            </a:r>
            <a:r>
              <a:rPr lang="en-US" altLang="zh-CN" smtClean="0">
                <a:latin typeface="华文楷体" panose="02010600040101010101" pitchFamily="2" charset="-122"/>
                <a:ea typeface="华文楷体" panose="02010600040101010101" pitchFamily="2" charset="-122"/>
              </a:rPr>
              <a:t>,2,A1:C3)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465" y="4375019"/>
            <a:ext cx="1552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2158816" y="5481124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smtClean="0"/>
              <a:t>表格内容</a:t>
            </a:r>
            <a:endParaRPr lang="zh-CN" altLang="en-US" sz="1100"/>
          </a:p>
        </p:txBody>
      </p:sp>
      <p:sp>
        <p:nvSpPr>
          <p:cNvPr id="13" name="矩形 12"/>
          <p:cNvSpPr/>
          <p:nvPr/>
        </p:nvSpPr>
        <p:spPr>
          <a:xfrm>
            <a:off x="5171505" y="5481124"/>
            <a:ext cx="10310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smtClean="0"/>
              <a:t>生成的二维码</a:t>
            </a:r>
            <a:endParaRPr lang="zh-CN" altLang="en-US" sz="1100"/>
          </a:p>
        </p:txBody>
      </p:sp>
      <p:sp>
        <p:nvSpPr>
          <p:cNvPr id="7" name="右箭头 6"/>
          <p:cNvSpPr/>
          <p:nvPr/>
        </p:nvSpPr>
        <p:spPr>
          <a:xfrm>
            <a:off x="3793787" y="4518500"/>
            <a:ext cx="719847" cy="321013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346371" y="5481124"/>
            <a:ext cx="14542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smtClean="0"/>
              <a:t>扫描二维码后的结果</a:t>
            </a:r>
            <a:endParaRPr lang="zh-CN" altLang="en-US" sz="1100"/>
          </a:p>
        </p:txBody>
      </p:sp>
      <p:sp>
        <p:nvSpPr>
          <p:cNvPr id="17" name="右箭头 16"/>
          <p:cNvSpPr/>
          <p:nvPr/>
        </p:nvSpPr>
        <p:spPr>
          <a:xfrm>
            <a:off x="6776935" y="4544437"/>
            <a:ext cx="719847" cy="321013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429966" y="3900794"/>
            <a:ext cx="9017540" cy="197471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054787" y="6006811"/>
            <a:ext cx="10803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*  </a:t>
            </a:r>
            <a:r>
              <a:rPr lang="zh-CN" altLang="en-US" sz="1400" i="1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此函数通过转码可保证数据的分隔的完整性，生成的二维码简洁易于识别。</a:t>
            </a:r>
            <a:endParaRPr lang="zh-CN" altLang="en-US" sz="1400" i="1">
              <a:solidFill>
                <a:srgbClr val="F67B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351" y="4125334"/>
            <a:ext cx="1613371" cy="135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107" y="4018326"/>
            <a:ext cx="1355382" cy="122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130080" y="5237893"/>
            <a:ext cx="10214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/>
              <a:t>QRID:A12</a:t>
            </a:r>
            <a:endParaRPr lang="zh-CN" altLang="en-US" sz="1400" b="1"/>
          </a:p>
        </p:txBody>
      </p:sp>
    </p:spTree>
    <p:extLst>
      <p:ext uri="{BB962C8B-B14F-4D97-AF65-F5344CB8AC3E}">
        <p14:creationId xmlns:p14="http://schemas.microsoft.com/office/powerpoint/2010/main" val="22697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NPSExcel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二维码函数功能介绍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1054785" y="1644450"/>
            <a:ext cx="4507815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格式：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GetQRS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（填充位置</a:t>
            </a:r>
            <a:r>
              <a:rPr lang="zh-CN" altLang="en-US" dirty="0" smtClean="0"/>
              <a:t>，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选区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9" name="文本框 1"/>
          <p:cNvSpPr txBox="1"/>
          <p:nvPr/>
        </p:nvSpPr>
        <p:spPr>
          <a:xfrm>
            <a:off x="968136" y="1086918"/>
            <a:ext cx="6288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GetQRS(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填充位置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生成区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域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公式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4787" y="2651347"/>
            <a:ext cx="2898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根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据所选区域生成多个二维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码。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68136" y="223768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功能描述：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90812" y="5632631"/>
            <a:ext cx="5001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示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例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结果如右图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GetQRS(1,B3:B6,D5:D8,B9:B11,B12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306" y="1086918"/>
            <a:ext cx="4309793" cy="5297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1366796" y="3527837"/>
            <a:ext cx="41958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充位置：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、显示在内容的右边单元格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、显示在内容的下边单元格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、显示在内容的左边单元格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、显示在内容的上边单元格。</a:t>
            </a:r>
          </a:p>
        </p:txBody>
      </p:sp>
      <p:sp>
        <p:nvSpPr>
          <p:cNvPr id="21" name="矩形 20"/>
          <p:cNvSpPr/>
          <p:nvPr/>
        </p:nvSpPr>
        <p:spPr>
          <a:xfrm>
            <a:off x="968136" y="310837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参数说明：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035737" y="450099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其它说明：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1181101" y="4873377"/>
            <a:ext cx="5172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默认二维码图片将填充满整个单元格大小，您也可以根据需要修改生成的图片大小，修改后的图片大小将会固定下来，不会随更新数据 更改图片大小，但二维码内容仍会自动更新。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66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NPSExcel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二维码送货单演示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en-US" altLang="zh-CN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5217" y="1036156"/>
            <a:ext cx="107101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mtClean="0"/>
              <a:t>       </a:t>
            </a:r>
            <a:r>
              <a:rPr lang="zh-CN" altLang="en-US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送货单上增加二维码可让收货方通过扫码获取送货明细数据，减少增添专用文员录入数据，不但减少了人手录入，提高了效率，还可以保证数据的准确性，这也将是未来各行各业的趋势。</a:t>
            </a:r>
            <a:r>
              <a:rPr lang="en-US" altLang="zh-CN" smtClean="0">
                <a:latin typeface="华文楷体" panose="02010600040101010101" pitchFamily="2" charset="-122"/>
                <a:ea typeface="华文楷体" panose="02010600040101010101" pitchFamily="2" charset="-122"/>
              </a:rPr>
              <a:t>NPSExcel</a:t>
            </a:r>
            <a:r>
              <a:rPr lang="zh-CN" altLang="en-US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二维码可以降底中小企业进入</a:t>
            </a:r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企业</a:t>
            </a:r>
            <a:r>
              <a:rPr lang="zh-CN" altLang="en-US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数据互联互通的门坎。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文本框 3"/>
          <p:cNvSpPr txBox="1"/>
          <p:nvPr/>
        </p:nvSpPr>
        <p:spPr>
          <a:xfrm>
            <a:off x="968136" y="2053009"/>
            <a:ext cx="3944331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供方在送货单上增加二维码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42" y="2568099"/>
            <a:ext cx="6499923" cy="370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3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NPSExcel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二维码送货单演示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示例一</a:t>
            </a:r>
            <a:endParaRPr lang="en-US" altLang="zh-CN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"/>
          <p:cNvSpPr txBox="1"/>
          <p:nvPr/>
        </p:nvSpPr>
        <p:spPr>
          <a:xfrm>
            <a:off x="1036234" y="1099698"/>
            <a:ext cx="4780912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收货方在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ERP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系统中扫描或输入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号获取数据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869" y="2295728"/>
            <a:ext cx="7014994" cy="410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38954" y="1566470"/>
            <a:ext cx="10899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送货单数据可通过人手输入</a:t>
            </a:r>
            <a:r>
              <a:rPr lang="en-US" altLang="zh-CN" smtClean="0">
                <a:latin typeface="华文楷体" panose="02010600040101010101" pitchFamily="2" charset="-122"/>
                <a:ea typeface="华文楷体" panose="02010600040101010101" pitchFamily="2" charset="-122"/>
              </a:rPr>
              <a:t>QRID</a:t>
            </a:r>
            <a:r>
              <a:rPr lang="zh-CN" altLang="en-US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号获取，也可通过扫描二维码获取，扫描后系统后台通过</a:t>
            </a:r>
            <a:r>
              <a:rPr lang="en-US" altLang="zh-CN" smtClean="0">
                <a:latin typeface="华文楷体" panose="02010600040101010101" pitchFamily="2" charset="-122"/>
                <a:ea typeface="华文楷体" panose="02010600040101010101" pitchFamily="2" charset="-122"/>
              </a:rPr>
              <a:t>NPS</a:t>
            </a:r>
            <a:r>
              <a:rPr lang="zh-CN" altLang="en-US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服务器加载数据（可向</a:t>
            </a:r>
            <a:r>
              <a:rPr lang="en-US" altLang="zh-CN" smtClean="0">
                <a:latin typeface="华文楷体" panose="02010600040101010101" pitchFamily="2" charset="-122"/>
                <a:ea typeface="华文楷体" panose="02010600040101010101" pitchFamily="2" charset="-122"/>
              </a:rPr>
              <a:t>NPS</a:t>
            </a:r>
            <a:r>
              <a:rPr lang="zh-CN" altLang="en-US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公司获取数据提取</a:t>
            </a:r>
            <a:r>
              <a:rPr lang="en-US" altLang="zh-CN" smtClean="0">
                <a:latin typeface="华文楷体" panose="02010600040101010101" pitchFamily="2" charset="-122"/>
                <a:ea typeface="华文楷体" panose="02010600040101010101" pitchFamily="2" charset="-122"/>
              </a:rPr>
              <a:t>DLL</a:t>
            </a:r>
            <a:r>
              <a:rPr lang="zh-CN" altLang="en-US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，简化开发环节）。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952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NPSExcel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二维码送货单演示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示例二</a:t>
            </a:r>
            <a:endParaRPr lang="en-US" altLang="zh-CN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"/>
          <p:cNvSpPr txBox="1"/>
          <p:nvPr/>
        </p:nvSpPr>
        <p:spPr>
          <a:xfrm>
            <a:off x="1036234" y="1099698"/>
            <a:ext cx="4780912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冠捷送货单样例 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（公式：二维码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34" y="1552755"/>
            <a:ext cx="7855909" cy="458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8857513" y="2148930"/>
            <a:ext cx="3005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i="1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单机版</a:t>
            </a:r>
            <a:r>
              <a:rPr lang="zh-CN" altLang="en-US" sz="2000" b="1" i="1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，直接通过二维码</a:t>
            </a:r>
            <a:endParaRPr lang="en-US" altLang="zh-CN" sz="2000" b="1" i="1" smtClean="0">
              <a:solidFill>
                <a:srgbClr val="F67B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zh-CN" altLang="en-US" sz="2000" b="1" i="1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图片获取数据</a:t>
            </a:r>
            <a:endParaRPr lang="zh-CN" altLang="en-US" sz="2000" b="1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472978"/>
              </p:ext>
            </p:extLst>
          </p:nvPr>
        </p:nvGraphicFramePr>
        <p:xfrm>
          <a:off x="10133163" y="4453687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工作表" showAsIcon="1" r:id="rId4" imgW="914400" imgH="828720" progId="Excel.Sheet.8">
                  <p:embed/>
                </p:oleObj>
              </mc:Choice>
              <mc:Fallback>
                <p:oleObj name="工作表" showAsIcon="1" r:id="rId4" imgW="914400" imgH="82872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33163" y="4453687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10064155" y="517022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示例表格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8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NPSExcel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二维码送货单演示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示例二</a:t>
            </a:r>
            <a:endParaRPr lang="en-US" altLang="zh-CN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"/>
          <p:cNvSpPr txBox="1"/>
          <p:nvPr/>
        </p:nvSpPr>
        <p:spPr>
          <a:xfrm>
            <a:off x="1036234" y="1099698"/>
            <a:ext cx="535594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冠捷送货单样例 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（公式：二维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34" y="1552754"/>
            <a:ext cx="8261513" cy="490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9480430" y="2148930"/>
            <a:ext cx="2615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i="1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单机版</a:t>
            </a:r>
            <a:r>
              <a:rPr lang="zh-CN" altLang="en-US" sz="2000" b="1" i="1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，可通过二维码图片与网络接口两种方式获取数据</a:t>
            </a:r>
            <a:endParaRPr lang="zh-CN" altLang="en-US" sz="2000" b="1"/>
          </a:p>
        </p:txBody>
      </p:sp>
    </p:spTree>
    <p:extLst>
      <p:ext uri="{BB962C8B-B14F-4D97-AF65-F5344CB8AC3E}">
        <p14:creationId xmlns:p14="http://schemas.microsoft.com/office/powerpoint/2010/main" val="927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F56F9D6-9981-4961-A8A1-F59083274FF6}"/>
              </a:ext>
            </a:extLst>
          </p:cNvPr>
          <p:cNvSpPr/>
          <p:nvPr/>
        </p:nvSpPr>
        <p:spPr>
          <a:xfrm>
            <a:off x="4456396" y="1250470"/>
            <a:ext cx="470000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4000" b="1"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endParaRPr lang="zh-CN" altLang="en-US" sz="4000" b="1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4F56F9D6-9981-4961-A8A1-F59083274FF6}"/>
              </a:ext>
            </a:extLst>
          </p:cNvPr>
          <p:cNvSpPr/>
          <p:nvPr/>
        </p:nvSpPr>
        <p:spPr>
          <a:xfrm>
            <a:off x="4466902" y="2370510"/>
            <a:ext cx="470000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4000" b="1"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endParaRPr lang="zh-CN" altLang="en-US" sz="4000" b="1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F56F9D6-9981-4961-A8A1-F59083274FF6}"/>
              </a:ext>
            </a:extLst>
          </p:cNvPr>
          <p:cNvSpPr/>
          <p:nvPr/>
        </p:nvSpPr>
        <p:spPr>
          <a:xfrm>
            <a:off x="4477408" y="3541132"/>
            <a:ext cx="470000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4000" b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endParaRPr lang="zh-CN" altLang="en-US" sz="4000" b="1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F56F9D6-9981-4961-A8A1-F59083274FF6}"/>
              </a:ext>
            </a:extLst>
          </p:cNvPr>
          <p:cNvSpPr/>
          <p:nvPr/>
        </p:nvSpPr>
        <p:spPr>
          <a:xfrm>
            <a:off x="4472148" y="4766274"/>
            <a:ext cx="470000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4000" b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4</a:t>
            </a:r>
            <a:endParaRPr lang="zh-CN" altLang="en-US" sz="4000" b="1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D69109B9-ABD8-4A35-9D1A-2E67C450E4A8}"/>
              </a:ext>
            </a:extLst>
          </p:cNvPr>
          <p:cNvCxnSpPr/>
          <p:nvPr/>
        </p:nvCxnSpPr>
        <p:spPr>
          <a:xfrm>
            <a:off x="4990643" y="1510180"/>
            <a:ext cx="0" cy="203200"/>
          </a:xfrm>
          <a:prstGeom prst="line">
            <a:avLst/>
          </a:prstGeom>
          <a:ln>
            <a:solidFill>
              <a:schemeClr val="tx1">
                <a:lumMod val="90000"/>
                <a:lumOff val="1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D69109B9-ABD8-4A35-9D1A-2E67C450E4A8}"/>
              </a:ext>
            </a:extLst>
          </p:cNvPr>
          <p:cNvCxnSpPr/>
          <p:nvPr/>
        </p:nvCxnSpPr>
        <p:spPr>
          <a:xfrm>
            <a:off x="5001149" y="2630220"/>
            <a:ext cx="0" cy="203200"/>
          </a:xfrm>
          <a:prstGeom prst="line">
            <a:avLst/>
          </a:prstGeom>
          <a:ln>
            <a:solidFill>
              <a:schemeClr val="tx1">
                <a:lumMod val="90000"/>
                <a:lumOff val="1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D69109B9-ABD8-4A35-9D1A-2E67C450E4A8}"/>
              </a:ext>
            </a:extLst>
          </p:cNvPr>
          <p:cNvCxnSpPr/>
          <p:nvPr/>
        </p:nvCxnSpPr>
        <p:spPr>
          <a:xfrm>
            <a:off x="5011655" y="3769310"/>
            <a:ext cx="0" cy="203200"/>
          </a:xfrm>
          <a:prstGeom prst="line">
            <a:avLst/>
          </a:prstGeom>
          <a:ln>
            <a:solidFill>
              <a:schemeClr val="tx1">
                <a:lumMod val="90000"/>
                <a:lumOff val="1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D69109B9-ABD8-4A35-9D1A-2E67C450E4A8}"/>
              </a:ext>
            </a:extLst>
          </p:cNvPr>
          <p:cNvCxnSpPr/>
          <p:nvPr/>
        </p:nvCxnSpPr>
        <p:spPr>
          <a:xfrm>
            <a:off x="5006395" y="5025984"/>
            <a:ext cx="0" cy="203200"/>
          </a:xfrm>
          <a:prstGeom prst="line">
            <a:avLst/>
          </a:prstGeom>
          <a:ln>
            <a:solidFill>
              <a:schemeClr val="tx1">
                <a:lumMod val="90000"/>
                <a:lumOff val="1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23">
            <a:extLst>
              <a:ext uri="{FF2B5EF4-FFF2-40B4-BE49-F238E27FC236}">
                <a16:creationId xmlns:a16="http://schemas.microsoft.com/office/drawing/2014/main" xmlns="" id="{5494E4D0-644D-4160-BEA7-E5894A6382C5}"/>
              </a:ext>
            </a:extLst>
          </p:cNvPr>
          <p:cNvSpPr txBox="1"/>
          <p:nvPr/>
        </p:nvSpPr>
        <p:spPr>
          <a:xfrm>
            <a:off x="5265684" y="1398222"/>
            <a:ext cx="6232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NPSExcel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二维码安装与常见问题处理</a:t>
            </a:r>
          </a:p>
        </p:txBody>
      </p:sp>
      <p:sp>
        <p:nvSpPr>
          <p:cNvPr id="11" name="文本框 23">
            <a:extLst>
              <a:ext uri="{FF2B5EF4-FFF2-40B4-BE49-F238E27FC236}">
                <a16:creationId xmlns:a16="http://schemas.microsoft.com/office/drawing/2014/main" xmlns="" id="{5494E4D0-644D-4160-BEA7-E5894A6382C5}"/>
              </a:ext>
            </a:extLst>
          </p:cNvPr>
          <p:cNvSpPr txBox="1"/>
          <p:nvPr/>
        </p:nvSpPr>
        <p:spPr>
          <a:xfrm>
            <a:off x="5276191" y="2518262"/>
            <a:ext cx="589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NPSExcel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二维码函数功能介绍</a:t>
            </a:r>
            <a:endParaRPr lang="en-US" altLang="zh-CN" sz="24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23">
            <a:extLst>
              <a:ext uri="{FF2B5EF4-FFF2-40B4-BE49-F238E27FC236}">
                <a16:creationId xmlns:a16="http://schemas.microsoft.com/office/drawing/2014/main" xmlns="" id="{5494E4D0-644D-4160-BEA7-E5894A6382C5}"/>
              </a:ext>
            </a:extLst>
          </p:cNvPr>
          <p:cNvSpPr txBox="1"/>
          <p:nvPr/>
        </p:nvSpPr>
        <p:spPr>
          <a:xfrm>
            <a:off x="5286697" y="3657352"/>
            <a:ext cx="6046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NPSExcel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维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码送货单演示示例</a:t>
            </a:r>
            <a:endParaRPr lang="en-US" altLang="zh-CN" sz="24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23">
            <a:extLst>
              <a:ext uri="{FF2B5EF4-FFF2-40B4-BE49-F238E27FC236}">
                <a16:creationId xmlns:a16="http://schemas.microsoft.com/office/drawing/2014/main" xmlns="" id="{5494E4D0-644D-4160-BEA7-E5894A6382C5}"/>
              </a:ext>
            </a:extLst>
          </p:cNvPr>
          <p:cNvSpPr txBox="1"/>
          <p:nvPr/>
        </p:nvSpPr>
        <p:spPr>
          <a:xfrm>
            <a:off x="5281437" y="4914026"/>
            <a:ext cx="605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NPSExcel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二维码数据获取接口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4"/>
          <p:cNvSpPr txBox="1"/>
          <p:nvPr/>
        </p:nvSpPr>
        <p:spPr>
          <a:xfrm>
            <a:off x="1266826" y="2834445"/>
            <a:ext cx="117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b="1" spc="30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838200" y="3419220"/>
            <a:ext cx="20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spc="30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kumimoji="1" lang="zh-CN" altLang="en-US" b="1" spc="3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39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NPSExcel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二维码送货单演示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示例二</a:t>
            </a:r>
            <a:endParaRPr lang="en-US" altLang="zh-CN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"/>
          <p:cNvSpPr txBox="1"/>
          <p:nvPr/>
        </p:nvSpPr>
        <p:spPr>
          <a:xfrm>
            <a:off x="1036234" y="1099698"/>
            <a:ext cx="535594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冠捷送货单样例 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公式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GetNpsQR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34" y="1656272"/>
            <a:ext cx="6555011" cy="46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660264" y="2010907"/>
            <a:ext cx="437646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i="1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网络版，通过网络数据接口或</a:t>
            </a:r>
            <a:r>
              <a:rPr lang="en-US" altLang="zh-CN" sz="2000" b="1" i="1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NPSQR.dll</a:t>
            </a:r>
            <a:r>
              <a:rPr lang="zh-CN" altLang="en-US" sz="2000" b="1" i="1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接口获取数据</a:t>
            </a:r>
            <a:endParaRPr lang="en-US" altLang="zh-CN" sz="2000" b="1" i="1" smtClean="0">
              <a:solidFill>
                <a:srgbClr val="F67B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endParaRPr lang="en-US" altLang="zh-CN" sz="2000" b="1" i="1">
              <a:solidFill>
                <a:srgbClr val="F67B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en-US" altLang="zh-CN" sz="1600" b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1</a:t>
            </a:r>
            <a:r>
              <a:rPr lang="zh-CN" altLang="en-US" sz="1600" b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、网络</a:t>
            </a:r>
            <a:r>
              <a:rPr lang="zh-CN" altLang="en-US" sz="16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数据</a:t>
            </a:r>
            <a:r>
              <a:rPr lang="zh-CN" altLang="en-US" sz="1600" b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接口需要</a:t>
            </a:r>
            <a:r>
              <a:rPr lang="zh-CN" altLang="en-US" sz="16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自行解码 </a:t>
            </a:r>
            <a:endParaRPr lang="en-US" altLang="zh-CN" sz="1600" b="1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endParaRPr lang="en-US" altLang="zh-CN" sz="1600" b="1" i="1" smtClean="0">
              <a:solidFill>
                <a:srgbClr val="F67B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en-US" altLang="zh-CN" sz="1600" b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</a:t>
            </a:r>
            <a:r>
              <a:rPr lang="zh-CN" altLang="en-US" sz="1600" b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、</a:t>
            </a:r>
            <a:r>
              <a:rPr lang="en-US" altLang="zh-CN" sz="1600" b="1" i="1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r>
              <a:rPr lang="en-US" altLang="zh-CN" sz="16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NPSQR.dll </a:t>
            </a:r>
            <a:r>
              <a:rPr lang="zh-CN" altLang="en-US" sz="16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提供</a:t>
            </a:r>
            <a:r>
              <a:rPr lang="zh-CN" altLang="en-US" sz="1600" b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接口如下（</a:t>
            </a:r>
            <a:r>
              <a:rPr lang="en-US" altLang="zh-CN" sz="1600" b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C#</a:t>
            </a:r>
            <a:r>
              <a:rPr lang="zh-CN" altLang="en-US" sz="1600" b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）：</a:t>
            </a:r>
            <a:endParaRPr lang="en-US" altLang="zh-CN" sz="1600" b="1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endParaRPr lang="en-US" altLang="zh-CN" sz="1600" b="1" i="1">
              <a:solidFill>
                <a:srgbClr val="F67B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en-US" altLang="zh-CN" sz="1600" smtClean="0"/>
              <a:t>       using </a:t>
            </a:r>
            <a:r>
              <a:rPr lang="en-US" altLang="zh-CN" sz="1600"/>
              <a:t>NPS</a:t>
            </a:r>
            <a:r>
              <a:rPr lang="en-US" altLang="zh-CN" sz="1600" smtClean="0"/>
              <a:t>;</a:t>
            </a:r>
          </a:p>
          <a:p>
            <a:r>
              <a:rPr lang="en-US" altLang="zh-CN" sz="1600" b="1" i="1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</a:t>
            </a:r>
          </a:p>
          <a:p>
            <a:r>
              <a:rPr lang="en-US" altLang="zh-CN" sz="1600" b="1" i="1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r>
              <a:rPr lang="en-US" altLang="zh-CN" sz="1600" b="1" i="1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</a:t>
            </a:r>
            <a:r>
              <a:rPr lang="en-US" altLang="zh-CN" sz="1400" smtClean="0">
                <a:sym typeface="+mn-ea"/>
              </a:rPr>
              <a:t>//</a:t>
            </a:r>
            <a:r>
              <a:rPr lang="zh-CN" altLang="en-US" sz="1400">
                <a:sym typeface="+mn-ea"/>
              </a:rPr>
              <a:t>通过</a:t>
            </a:r>
            <a:r>
              <a:rPr lang="en-US" altLang="zh-CN" sz="1400">
                <a:sym typeface="+mn-ea"/>
              </a:rPr>
              <a:t>QRID</a:t>
            </a:r>
            <a:r>
              <a:rPr lang="zh-CN" altLang="en-US" sz="1400">
                <a:sym typeface="+mn-ea"/>
              </a:rPr>
              <a:t>获取数据 </a:t>
            </a:r>
            <a:r>
              <a:rPr lang="zh-CN" altLang="en-US" sz="1400" smtClean="0">
                <a:sym typeface="+mn-ea"/>
              </a:rPr>
              <a:t>表</a:t>
            </a:r>
            <a:r>
              <a:rPr lang="zh-CN" altLang="en-US" sz="1050" smtClean="0">
                <a:sym typeface="+mn-ea"/>
              </a:rPr>
              <a:t>（也可直接将扫描网址传过去）</a:t>
            </a:r>
            <a:endParaRPr lang="en-US" altLang="zh-CN" sz="1000">
              <a:sym typeface="+mn-ea"/>
            </a:endParaRPr>
          </a:p>
          <a:p>
            <a:r>
              <a:rPr lang="en-US" altLang="zh-CN" sz="1400" smtClean="0"/>
              <a:t>        </a:t>
            </a:r>
            <a:r>
              <a:rPr lang="en-US" altLang="zh-CN" sz="1400" smtClean="0">
                <a:solidFill>
                  <a:srgbClr val="0099FF"/>
                </a:solidFill>
              </a:rPr>
              <a:t>DataTable</a:t>
            </a:r>
            <a:r>
              <a:rPr lang="en-US" altLang="zh-CN" sz="1400" smtClean="0"/>
              <a:t> </a:t>
            </a:r>
            <a:r>
              <a:rPr lang="en-US" altLang="zh-CN" sz="1400"/>
              <a:t>GetNPSQRTable(</a:t>
            </a:r>
            <a:r>
              <a:rPr lang="en-US" altLang="zh-CN" sz="1400">
                <a:solidFill>
                  <a:srgbClr val="0099FF"/>
                </a:solidFill>
              </a:rPr>
              <a:t>string</a:t>
            </a:r>
            <a:r>
              <a:rPr lang="en-US" altLang="zh-CN" sz="1400"/>
              <a:t> QRID</a:t>
            </a:r>
            <a:r>
              <a:rPr lang="en-US" altLang="zh-CN" sz="1400" smtClean="0"/>
              <a:t>)</a:t>
            </a:r>
          </a:p>
          <a:p>
            <a:endParaRPr lang="en-US" altLang="zh-CN" sz="1400" b="1" i="1">
              <a:solidFill>
                <a:srgbClr val="F67B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zh-CN" altLang="en-US" sz="1400">
                <a:solidFill>
                  <a:srgbClr val="FF0000"/>
                </a:solidFill>
                <a:sym typeface="+mn-ea"/>
              </a:rPr>
              <a:t>更多接口调用方法参考后面</a:t>
            </a:r>
            <a:r>
              <a:rPr lang="en-US" altLang="zh-CN" sz="1400">
                <a:solidFill>
                  <a:srgbClr val="FF0000"/>
                </a:solidFill>
                <a:sym typeface="+mn-ea"/>
              </a:rPr>
              <a:t>API</a:t>
            </a:r>
            <a:r>
              <a:rPr lang="zh-CN" altLang="en-US" sz="1400">
                <a:solidFill>
                  <a:srgbClr val="FF0000"/>
                </a:solidFill>
                <a:sym typeface="+mn-ea"/>
              </a:rPr>
              <a:t>说明</a:t>
            </a:r>
            <a:endParaRPr lang="en-US" altLang="zh-CN" sz="1400">
              <a:solidFill>
                <a:srgbClr val="FF0000"/>
              </a:solidFill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00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NPSExcel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二维码数据获取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endParaRPr lang="en-US" altLang="zh-CN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"/>
          <p:cNvSpPr txBox="1"/>
          <p:nvPr/>
        </p:nvSpPr>
        <p:spPr>
          <a:xfrm>
            <a:off x="1026506" y="1021874"/>
            <a:ext cx="4780912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单机版二维码编码格式与数据接口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06" y="1536969"/>
            <a:ext cx="7426830" cy="472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875" y="1517513"/>
            <a:ext cx="3451234" cy="45297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8622875" y="6047258"/>
            <a:ext cx="3451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mtClean="0"/>
              <a:t>通过数据接口获取的数据</a:t>
            </a:r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8093412" y="3461372"/>
            <a:ext cx="719847" cy="321013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4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NPSExcel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二维码数据获取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endParaRPr lang="en-US" altLang="zh-CN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"/>
          <p:cNvSpPr txBox="1"/>
          <p:nvPr/>
        </p:nvSpPr>
        <p:spPr>
          <a:xfrm>
            <a:off x="1026506" y="1021874"/>
            <a:ext cx="4780912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网络版二维码编码格式与数据接口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06" y="1497203"/>
            <a:ext cx="10708677" cy="492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右箭头 7"/>
          <p:cNvSpPr/>
          <p:nvPr/>
        </p:nvSpPr>
        <p:spPr>
          <a:xfrm>
            <a:off x="8025319" y="3798222"/>
            <a:ext cx="719847" cy="321013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64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NPSExcel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二维码数据获取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endParaRPr lang="en-US" altLang="zh-CN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"/>
          <p:cNvSpPr txBox="1"/>
          <p:nvPr/>
        </p:nvSpPr>
        <p:spPr>
          <a:xfrm>
            <a:off x="1026506" y="1021874"/>
            <a:ext cx="6307744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网络版二维码编码格式与数据接口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获取的是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JSON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格式数据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06" y="1468876"/>
            <a:ext cx="8056563" cy="500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807418" y="5950936"/>
            <a:ext cx="6436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smtClean="0"/>
              <a:t>网络版数据接口：</a:t>
            </a:r>
            <a:r>
              <a:rPr lang="en-US" altLang="zh-CN" sz="1400" b="1" smtClean="0"/>
              <a:t>http</a:t>
            </a:r>
            <a:r>
              <a:rPr lang="en-US" altLang="zh-CN" sz="1400" b="1"/>
              <a:t>://www.npstion.com/VIPQR/Server.asp?GETDATA=A11</a:t>
            </a:r>
            <a:endParaRPr lang="zh-CN" altLang="en-US" sz="1400" b="1"/>
          </a:p>
        </p:txBody>
      </p:sp>
      <p:sp>
        <p:nvSpPr>
          <p:cNvPr id="6" name="矩形 5"/>
          <p:cNvSpPr/>
          <p:nvPr/>
        </p:nvSpPr>
        <p:spPr>
          <a:xfrm>
            <a:off x="9318200" y="2142008"/>
            <a:ext cx="2664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mtClean="0">
                <a:solidFill>
                  <a:srgbClr val="F67B00"/>
                </a:solidFill>
              </a:rPr>
              <a:t>可自行解码或通过</a:t>
            </a:r>
            <a:r>
              <a:rPr lang="en-US" altLang="zh-CN" smtClean="0">
                <a:solidFill>
                  <a:srgbClr val="F67B00"/>
                </a:solidFill>
              </a:rPr>
              <a:t>NPSQR.dll API</a:t>
            </a:r>
            <a:r>
              <a:rPr lang="zh-CN" altLang="en-US" smtClean="0">
                <a:solidFill>
                  <a:srgbClr val="F67B00"/>
                </a:solidFill>
              </a:rPr>
              <a:t>获取</a:t>
            </a:r>
            <a:endParaRPr lang="zh-CN" altLang="en-US">
              <a:solidFill>
                <a:srgbClr val="F67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NPSExcel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二维码数据获取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endParaRPr lang="en-US" altLang="zh-CN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"/>
          <p:cNvSpPr txBox="1"/>
          <p:nvPr/>
        </p:nvSpPr>
        <p:spPr>
          <a:xfrm>
            <a:off x="1026506" y="1021874"/>
            <a:ext cx="5012344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网络版二维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码数据接口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API </a:t>
            </a:r>
            <a:r>
              <a:rPr lang="zh-CN" altLang="en-US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06" y="1533525"/>
            <a:ext cx="4421794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631758" y="1548884"/>
            <a:ext cx="47115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/>
              <a:t>下载文件：</a:t>
            </a:r>
            <a:r>
              <a:rPr lang="en-US" altLang="zh-CN" smtClean="0"/>
              <a:t>NPSQR</a:t>
            </a:r>
            <a:r>
              <a:rPr lang="en-US" altLang="zh-CN"/>
              <a:t>(</a:t>
            </a:r>
            <a:r>
              <a:rPr lang="zh-CN" altLang="en-US"/>
              <a:t>网络版数据接口</a:t>
            </a:r>
            <a:r>
              <a:rPr lang="en-US" altLang="zh-CN"/>
              <a:t>DLL).</a:t>
            </a:r>
            <a:r>
              <a:rPr lang="en-US" altLang="zh-CN" smtClean="0"/>
              <a:t>zip</a:t>
            </a:r>
          </a:p>
          <a:p>
            <a:r>
              <a:rPr lang="en-US" altLang="zh-CN"/>
              <a:t> </a:t>
            </a:r>
            <a:r>
              <a:rPr lang="en-US" altLang="zh-CN" smtClean="0"/>
              <a:t>                </a:t>
            </a:r>
            <a:r>
              <a:rPr lang="zh-CN" altLang="en-US" smtClean="0"/>
              <a:t>（或双击右侧文件获取）</a:t>
            </a:r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368694"/>
              </p:ext>
            </p:extLst>
          </p:nvPr>
        </p:nvGraphicFramePr>
        <p:xfrm>
          <a:off x="10620768" y="1492591"/>
          <a:ext cx="1028077" cy="758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包装程序外壳对象" showAsIcon="1" r:id="rId4" imgW="914400" imgH="828720" progId="Package">
                  <p:embed/>
                </p:oleObj>
              </mc:Choice>
              <mc:Fallback>
                <p:oleObj name="包装程序外壳对象" showAsIcon="1" r:id="rId4" imgW="914400" imgH="8287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20768" y="1492591"/>
                        <a:ext cx="1028077" cy="758916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1">
                            <a:lumMod val="2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5743346" y="2306270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NPSQR.dll </a:t>
            </a:r>
            <a:r>
              <a:rPr lang="zh-CN" altLang="en-US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提供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接口调用 如下</a:t>
            </a:r>
            <a:r>
              <a:rPr lang="zh-CN" altLang="en-US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（</a:t>
            </a:r>
            <a:r>
              <a:rPr lang="en-US" altLang="zh-CN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C#</a:t>
            </a:r>
            <a:r>
              <a:rPr lang="zh-CN" altLang="en-US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）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：</a:t>
            </a:r>
            <a:endParaRPr lang="en-US" altLang="zh-CN" b="1" smtClean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en-US" altLang="zh-CN" b="1" i="1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//</a:t>
            </a:r>
            <a:r>
              <a:rPr lang="zh-CN" altLang="en-US" b="1" i="1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静态引用</a:t>
            </a:r>
            <a:endParaRPr lang="en-US" altLang="zh-CN" b="1" i="1">
              <a:solidFill>
                <a:srgbClr val="F67B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en-US" altLang="zh-CN" sz="1400" smtClean="0"/>
              <a:t>using </a:t>
            </a:r>
            <a:r>
              <a:rPr lang="en-US" altLang="zh-CN" sz="1400"/>
              <a:t>NPS</a:t>
            </a:r>
            <a:r>
              <a:rPr lang="en-US" altLang="zh-CN" sz="1400" smtClean="0"/>
              <a:t>;</a:t>
            </a:r>
          </a:p>
          <a:p>
            <a:endParaRPr lang="en-US" altLang="zh-CN" sz="1400" smtClean="0"/>
          </a:p>
          <a:p>
            <a:r>
              <a:rPr lang="en-US" altLang="zh-CN" sz="1400" smtClean="0">
                <a:solidFill>
                  <a:srgbClr val="0099FF"/>
                </a:solidFill>
              </a:rPr>
              <a:t>DataTable</a:t>
            </a:r>
            <a:r>
              <a:rPr lang="en-US" altLang="zh-CN" sz="1400" smtClean="0"/>
              <a:t> </a:t>
            </a:r>
            <a:r>
              <a:rPr lang="en-US" altLang="zh-CN" sz="1400"/>
              <a:t>GetNPSQRTable(</a:t>
            </a:r>
            <a:r>
              <a:rPr lang="en-US" altLang="zh-CN" sz="1400">
                <a:solidFill>
                  <a:srgbClr val="0099FF"/>
                </a:solidFill>
              </a:rPr>
              <a:t>string</a:t>
            </a:r>
            <a:r>
              <a:rPr lang="en-US" altLang="zh-CN" sz="1400"/>
              <a:t> QRID</a:t>
            </a:r>
            <a:r>
              <a:rPr lang="en-US" altLang="zh-CN" sz="1400" smtClean="0"/>
              <a:t>)</a:t>
            </a:r>
          </a:p>
          <a:p>
            <a:r>
              <a:rPr lang="zh-CN" altLang="en-US" sz="1400" b="1" smtClean="0"/>
              <a:t>作用：</a:t>
            </a:r>
            <a:r>
              <a:rPr lang="zh-CN" altLang="en-US" sz="1400" smtClean="0"/>
              <a:t>通过</a:t>
            </a:r>
            <a:r>
              <a:rPr lang="zh-CN" altLang="en-US" sz="1400"/>
              <a:t>方法传入</a:t>
            </a:r>
            <a:r>
              <a:rPr lang="en-US" altLang="zh-CN" sz="1400"/>
              <a:t>QRID</a:t>
            </a:r>
            <a:r>
              <a:rPr lang="zh-CN" altLang="en-US" sz="1400"/>
              <a:t>或</a:t>
            </a:r>
            <a:r>
              <a:rPr lang="en-US" altLang="zh-CN" sz="1400"/>
              <a:t>URL</a:t>
            </a:r>
            <a:r>
              <a:rPr lang="zh-CN" altLang="en-US" sz="1400"/>
              <a:t>直接获取表数据</a:t>
            </a:r>
            <a:endParaRPr lang="en-US" altLang="zh-CN" sz="1400"/>
          </a:p>
          <a:p>
            <a:r>
              <a:rPr lang="zh-CN" altLang="en-US" sz="1400" b="1" smtClean="0"/>
              <a:t>示例：</a:t>
            </a:r>
            <a:endParaRPr lang="en-US" altLang="zh-CN" sz="1400" b="1" smtClean="0"/>
          </a:p>
          <a:p>
            <a:r>
              <a:rPr lang="en-US" altLang="zh-CN" sz="1400" smtClean="0">
                <a:solidFill>
                  <a:srgbClr val="0099FF"/>
                </a:solidFill>
              </a:rPr>
              <a:t>DataTable</a:t>
            </a:r>
            <a:r>
              <a:rPr lang="en-US" altLang="zh-CN" sz="1400" smtClean="0"/>
              <a:t> data </a:t>
            </a:r>
            <a:r>
              <a:rPr lang="en-US" altLang="zh-CN" sz="1400"/>
              <a:t>= </a:t>
            </a:r>
            <a:r>
              <a:rPr lang="en-US" altLang="zh-CN" sz="1400">
                <a:solidFill>
                  <a:srgbClr val="0099FF"/>
                </a:solidFill>
              </a:rPr>
              <a:t>NPSExcelQR.GetNPSQRTable</a:t>
            </a:r>
            <a:r>
              <a:rPr lang="en-US" altLang="zh-CN" sz="1400" smtClean="0"/>
              <a:t>(“A13");   </a:t>
            </a:r>
          </a:p>
          <a:p>
            <a:r>
              <a:rPr lang="en-US" altLang="zh-CN" sz="1400" smtClean="0"/>
              <a:t>//</a:t>
            </a:r>
            <a:r>
              <a:rPr lang="zh-CN" altLang="en-US" sz="1400" smtClean="0"/>
              <a:t>也可填写网址</a:t>
            </a:r>
            <a:r>
              <a:rPr lang="en-US" altLang="zh-CN" sz="1400" smtClean="0"/>
              <a:t>" </a:t>
            </a:r>
            <a:r>
              <a:rPr lang="en-US" altLang="zh-CN" sz="1400"/>
              <a:t>http://www.npstion.com/</a:t>
            </a:r>
            <a:r>
              <a:rPr lang="en-US" altLang="zh-CN" sz="1400" err="1"/>
              <a:t>vipqr</a:t>
            </a:r>
            <a:r>
              <a:rPr lang="en-US" altLang="zh-CN" sz="1400"/>
              <a:t>/</a:t>
            </a:r>
            <a:r>
              <a:rPr lang="en-US" altLang="zh-CN" sz="1400" err="1"/>
              <a:t>server.asp?GETDATA</a:t>
            </a:r>
            <a:r>
              <a:rPr lang="en-US" altLang="zh-CN" sz="1400"/>
              <a:t>=A13</a:t>
            </a:r>
            <a:r>
              <a:rPr lang="en-US" altLang="zh-CN" sz="1400" smtClean="0"/>
              <a:t>“</a:t>
            </a:r>
          </a:p>
          <a:p>
            <a:endParaRPr lang="en-US" altLang="zh-CN" sz="1400"/>
          </a:p>
          <a:p>
            <a:r>
              <a:rPr lang="zh-CN" altLang="en-US" sz="1400" b="1" smtClean="0"/>
              <a:t>下图是获取数据表的内容：</a:t>
            </a:r>
            <a:endParaRPr lang="en-US" altLang="zh-CN" sz="1400" b="1"/>
          </a:p>
          <a:p>
            <a:r>
              <a:rPr lang="en-US" altLang="zh-CN" sz="1400" b="1" i="1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546" y="4867275"/>
            <a:ext cx="5962649" cy="155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0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NPSExcel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二维码数据获取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endParaRPr lang="en-US" altLang="zh-CN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"/>
          <p:cNvSpPr txBox="1"/>
          <p:nvPr/>
        </p:nvSpPr>
        <p:spPr>
          <a:xfrm>
            <a:off x="1026506" y="1021874"/>
            <a:ext cx="5012344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网络版函数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GetNpsQR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NPSQR.dll  </a:t>
            </a:r>
            <a:r>
              <a:rPr lang="en-US" altLang="zh-CN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API </a:t>
            </a:r>
            <a:r>
              <a:rPr lang="zh-CN" altLang="en-US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06" y="1533525"/>
            <a:ext cx="4421794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714999" y="1533525"/>
            <a:ext cx="6096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i="1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//</a:t>
            </a:r>
            <a:r>
              <a:rPr lang="zh-CN" altLang="en-US" b="1" i="1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动态引用</a:t>
            </a:r>
            <a:endParaRPr lang="en-US" altLang="zh-CN" b="1" i="1">
              <a:solidFill>
                <a:srgbClr val="F67B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en-US" altLang="zh-CN" sz="1400" smtClean="0"/>
              <a:t>using </a:t>
            </a:r>
            <a:r>
              <a:rPr lang="en-US" altLang="zh-CN" sz="1400"/>
              <a:t>NPS</a:t>
            </a:r>
            <a:r>
              <a:rPr lang="en-US" altLang="zh-CN" sz="1400" smtClean="0"/>
              <a:t>;</a:t>
            </a:r>
          </a:p>
          <a:p>
            <a:endParaRPr lang="en-US" altLang="zh-CN" sz="1400" smtClean="0"/>
          </a:p>
          <a:p>
            <a:r>
              <a:rPr lang="en-US" altLang="zh-CN" sz="1400" err="1">
                <a:solidFill>
                  <a:srgbClr val="0099FF"/>
                </a:solidFill>
              </a:rPr>
              <a:t>NPSExcelQR</a:t>
            </a:r>
            <a:r>
              <a:rPr lang="en-US" altLang="zh-CN" sz="1400"/>
              <a:t> </a:t>
            </a:r>
            <a:r>
              <a:rPr lang="en-US" altLang="zh-CN" sz="1400">
                <a:solidFill>
                  <a:srgbClr val="FF0000"/>
                </a:solidFill>
              </a:rPr>
              <a:t>NPS</a:t>
            </a:r>
            <a:r>
              <a:rPr lang="en-US" altLang="zh-CN" sz="1400"/>
              <a:t> = </a:t>
            </a:r>
            <a:r>
              <a:rPr lang="en-US" altLang="zh-CN" sz="1400">
                <a:solidFill>
                  <a:srgbClr val="0099FF"/>
                </a:solidFill>
              </a:rPr>
              <a:t>new </a:t>
            </a:r>
            <a:r>
              <a:rPr lang="en-US" altLang="zh-CN" sz="1400" err="1">
                <a:solidFill>
                  <a:srgbClr val="0099FF"/>
                </a:solidFill>
              </a:rPr>
              <a:t>NPSExcelQR</a:t>
            </a:r>
            <a:r>
              <a:rPr lang="en-US" altLang="zh-CN" sz="1400" smtClean="0"/>
              <a:t>("A13</a:t>
            </a:r>
            <a:r>
              <a:rPr lang="en-US" altLang="zh-CN" sz="1400"/>
              <a:t>"); </a:t>
            </a:r>
            <a:endParaRPr lang="en-US" altLang="zh-CN" sz="1400" smtClean="0"/>
          </a:p>
          <a:p>
            <a:r>
              <a:rPr lang="en-US" altLang="zh-CN" sz="1400"/>
              <a:t>//</a:t>
            </a:r>
            <a:r>
              <a:rPr lang="zh-CN" altLang="en-US" sz="1400"/>
              <a:t>也可写网址</a:t>
            </a:r>
            <a:r>
              <a:rPr lang="en-US" altLang="zh-CN" sz="1400"/>
              <a:t>" http://www.npstion.com/</a:t>
            </a:r>
            <a:r>
              <a:rPr lang="en-US" altLang="zh-CN" sz="1400" err="1"/>
              <a:t>vipqr</a:t>
            </a:r>
            <a:r>
              <a:rPr lang="en-US" altLang="zh-CN" sz="1400"/>
              <a:t>/</a:t>
            </a:r>
            <a:r>
              <a:rPr lang="en-US" altLang="zh-CN" sz="1400" err="1"/>
              <a:t>server.asp?GETDATA</a:t>
            </a:r>
            <a:r>
              <a:rPr lang="en-US" altLang="zh-CN" sz="1400"/>
              <a:t>=A13“</a:t>
            </a:r>
          </a:p>
          <a:p>
            <a:endParaRPr lang="en-US" altLang="zh-CN" sz="1400" smtClean="0"/>
          </a:p>
          <a:p>
            <a:endParaRPr lang="en-US" altLang="zh-CN" sz="1400"/>
          </a:p>
          <a:p>
            <a:r>
              <a:rPr lang="en-US" altLang="zh-CN" sz="1400" smtClean="0"/>
              <a:t>1</a:t>
            </a:r>
            <a:r>
              <a:rPr lang="zh-CN" altLang="en-US" sz="1400" smtClean="0"/>
              <a:t>、获取数据表</a:t>
            </a:r>
            <a:endParaRPr lang="en-US" altLang="zh-CN" sz="1400" smtClean="0"/>
          </a:p>
          <a:p>
            <a:r>
              <a:rPr lang="en-US" altLang="zh-CN" sz="1400" smtClean="0">
                <a:solidFill>
                  <a:srgbClr val="0099FF"/>
                </a:solidFill>
              </a:rPr>
              <a:t>      DataTable</a:t>
            </a:r>
            <a:r>
              <a:rPr lang="en-US" altLang="zh-CN" sz="1400" smtClean="0"/>
              <a:t> </a:t>
            </a:r>
            <a:r>
              <a:rPr lang="en-US" altLang="zh-CN" sz="1400"/>
              <a:t>GetNPSQRTable</a:t>
            </a:r>
            <a:r>
              <a:rPr lang="en-US" altLang="zh-CN" sz="1400" smtClean="0"/>
              <a:t>()</a:t>
            </a:r>
          </a:p>
          <a:p>
            <a:r>
              <a:rPr lang="zh-CN" altLang="en-US" sz="1400" smtClean="0"/>
              <a:t>      </a:t>
            </a:r>
            <a:r>
              <a:rPr lang="zh-CN" altLang="en-US" sz="1400" i="1" smtClean="0"/>
              <a:t>示例</a:t>
            </a:r>
            <a:r>
              <a:rPr lang="en-US" altLang="zh-CN" sz="1400" i="1" smtClean="0"/>
              <a:t>(</a:t>
            </a:r>
            <a:r>
              <a:rPr lang="zh-CN" altLang="en-US" sz="1400" i="1" smtClean="0"/>
              <a:t>其它函数使用方法与以下相同</a:t>
            </a:r>
            <a:r>
              <a:rPr lang="en-US" altLang="zh-CN" sz="1400" i="1" smtClean="0"/>
              <a:t>)</a:t>
            </a:r>
            <a:r>
              <a:rPr lang="zh-CN" altLang="en-US" sz="1400" i="1" smtClean="0"/>
              <a:t>：</a:t>
            </a:r>
            <a:endParaRPr lang="en-US" altLang="zh-CN" sz="1400" i="1"/>
          </a:p>
          <a:p>
            <a:r>
              <a:rPr lang="en-US" altLang="zh-CN" sz="1400" smtClean="0">
                <a:solidFill>
                  <a:srgbClr val="0099FF"/>
                </a:solidFill>
              </a:rPr>
              <a:t>      DataTable</a:t>
            </a:r>
            <a:r>
              <a:rPr lang="en-US" altLang="zh-CN" sz="1400" smtClean="0"/>
              <a:t> data </a:t>
            </a:r>
            <a:r>
              <a:rPr lang="en-US" altLang="zh-CN" sz="1400"/>
              <a:t>= </a:t>
            </a:r>
            <a:r>
              <a:rPr lang="en-US" altLang="zh-CN" sz="1400" err="1">
                <a:solidFill>
                  <a:srgbClr val="FF0000"/>
                </a:solidFill>
              </a:rPr>
              <a:t>NPS</a:t>
            </a:r>
            <a:r>
              <a:rPr lang="en-US" altLang="zh-CN" sz="1400" err="1">
                <a:solidFill>
                  <a:srgbClr val="0099FF"/>
                </a:solidFill>
              </a:rPr>
              <a:t>.GetNPSQRTable</a:t>
            </a:r>
            <a:r>
              <a:rPr lang="en-US" altLang="zh-CN" sz="1400">
                <a:solidFill>
                  <a:srgbClr val="0099FF"/>
                </a:solidFill>
              </a:rPr>
              <a:t>()</a:t>
            </a:r>
            <a:r>
              <a:rPr lang="en-US" altLang="zh-CN" sz="1400"/>
              <a:t>;</a:t>
            </a:r>
          </a:p>
          <a:p>
            <a:endParaRPr lang="en-US" altLang="zh-CN" sz="1400" smtClean="0"/>
          </a:p>
          <a:p>
            <a:r>
              <a:rPr lang="en-US" altLang="zh-CN" sz="1400" smtClean="0"/>
              <a:t>2</a:t>
            </a:r>
            <a:r>
              <a:rPr lang="zh-CN" altLang="en-US" sz="1400" smtClean="0"/>
              <a:t>、获取服务数据是否错误</a:t>
            </a:r>
            <a:endParaRPr lang="en-US" altLang="zh-CN" sz="1400" smtClean="0"/>
          </a:p>
          <a:p>
            <a:r>
              <a:rPr lang="en-US" altLang="zh-CN" sz="1400" smtClean="0">
                <a:solidFill>
                  <a:srgbClr val="0099FF"/>
                </a:solidFill>
              </a:rPr>
              <a:t>      Boolean</a:t>
            </a:r>
            <a:r>
              <a:rPr lang="en-US" altLang="zh-CN" sz="1400" smtClean="0"/>
              <a:t> </a:t>
            </a:r>
            <a:r>
              <a:rPr lang="en-US" altLang="zh-CN" sz="1400"/>
              <a:t>ERR()</a:t>
            </a:r>
          </a:p>
          <a:p>
            <a:endParaRPr lang="en-US" altLang="zh-CN" sz="1400" b="1" i="1" smtClean="0">
              <a:solidFill>
                <a:srgbClr val="F67B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en-US" altLang="zh-CN" sz="1400" smtClean="0"/>
              <a:t>3</a:t>
            </a:r>
            <a:r>
              <a:rPr lang="zh-CN" altLang="en-US" sz="1400" smtClean="0"/>
              <a:t>、</a:t>
            </a:r>
            <a:r>
              <a:rPr lang="zh-CN" altLang="en-US" sz="1400"/>
              <a:t>获取服务器反馈信息</a:t>
            </a:r>
            <a:r>
              <a:rPr lang="zh-CN" altLang="en-US" sz="1400" smtClean="0"/>
              <a:t>标题</a:t>
            </a:r>
            <a:endParaRPr lang="en-US" altLang="zh-CN" sz="1400" smtClean="0"/>
          </a:p>
          <a:p>
            <a:r>
              <a:rPr lang="en-US" altLang="zh-CN" sz="1400" smtClean="0"/>
              <a:t>      </a:t>
            </a:r>
            <a:r>
              <a:rPr lang="en-US" altLang="zh-CN" sz="1400" smtClean="0">
                <a:solidFill>
                  <a:srgbClr val="0099FF"/>
                </a:solidFill>
              </a:rPr>
              <a:t>string</a:t>
            </a:r>
            <a:r>
              <a:rPr lang="en-US" altLang="zh-CN" sz="1400" smtClean="0"/>
              <a:t> </a:t>
            </a:r>
            <a:r>
              <a:rPr lang="en-US" altLang="zh-CN" sz="1400"/>
              <a:t>MSG()</a:t>
            </a:r>
          </a:p>
          <a:p>
            <a:r>
              <a:rPr lang="en-US" altLang="zh-CN" sz="1400" b="1" i="1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</a:t>
            </a:r>
          </a:p>
          <a:p>
            <a:r>
              <a:rPr lang="en-US" altLang="zh-CN" sz="1400" smtClean="0"/>
              <a:t>4</a:t>
            </a:r>
            <a:r>
              <a:rPr lang="zh-CN" altLang="en-US" sz="1400" smtClean="0"/>
              <a:t>、</a:t>
            </a:r>
            <a:r>
              <a:rPr lang="zh-CN" altLang="en-US" sz="1400"/>
              <a:t>获取服务器反馈</a:t>
            </a:r>
            <a:r>
              <a:rPr lang="zh-CN" altLang="en-US" sz="1400" smtClean="0"/>
              <a:t>信息文本内容</a:t>
            </a:r>
            <a:endParaRPr lang="en-US" altLang="zh-CN" sz="1400"/>
          </a:p>
          <a:p>
            <a:r>
              <a:rPr lang="en-US" altLang="zh-CN" sz="1400"/>
              <a:t>      </a:t>
            </a:r>
            <a:r>
              <a:rPr lang="en-US" altLang="zh-CN" sz="1400">
                <a:solidFill>
                  <a:srgbClr val="0099FF"/>
                </a:solidFill>
              </a:rPr>
              <a:t>string</a:t>
            </a:r>
            <a:r>
              <a:rPr lang="en-US" altLang="zh-CN" sz="1400"/>
              <a:t> </a:t>
            </a:r>
            <a:r>
              <a:rPr lang="en-US" altLang="zh-CN" sz="1400" smtClean="0"/>
              <a:t>STR()</a:t>
            </a:r>
          </a:p>
          <a:p>
            <a:endParaRPr lang="en-US" altLang="zh-CN" sz="1400" b="1" i="1">
              <a:solidFill>
                <a:srgbClr val="F67B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6342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NPSExcel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二维码数据获取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endParaRPr lang="en-US" altLang="zh-CN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"/>
          <p:cNvSpPr txBox="1"/>
          <p:nvPr/>
        </p:nvSpPr>
        <p:spPr>
          <a:xfrm>
            <a:off x="1026506" y="1021874"/>
            <a:ext cx="5012344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网络版函数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GetNpsQR</a:t>
            </a: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NPSQR.dll  </a:t>
            </a:r>
            <a:r>
              <a:rPr lang="en-US" altLang="zh-CN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API </a:t>
            </a:r>
            <a:r>
              <a:rPr lang="zh-CN" altLang="en-US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5080" y="1666875"/>
            <a:ext cx="43265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/>
              <a:t>5</a:t>
            </a:r>
            <a:r>
              <a:rPr lang="zh-CN" altLang="en-US" sz="1400" smtClean="0"/>
              <a:t>、</a:t>
            </a:r>
            <a:r>
              <a:rPr lang="zh-CN" altLang="en-US" sz="1400"/>
              <a:t>服务器反馈</a:t>
            </a:r>
            <a:r>
              <a:rPr lang="zh-CN" altLang="en-US" sz="1400" smtClean="0"/>
              <a:t>时间</a:t>
            </a:r>
            <a:endParaRPr lang="en-US" altLang="zh-CN" sz="1400" smtClean="0"/>
          </a:p>
          <a:p>
            <a:r>
              <a:rPr lang="en-US" altLang="zh-CN" sz="1400"/>
              <a:t> </a:t>
            </a:r>
            <a:r>
              <a:rPr lang="en-US" altLang="zh-CN" sz="1400" smtClean="0"/>
              <a:t>     </a:t>
            </a:r>
            <a:r>
              <a:rPr lang="en-US" altLang="zh-CN" sz="1400" err="1" smtClean="0">
                <a:solidFill>
                  <a:srgbClr val="0099FF"/>
                </a:solidFill>
              </a:rPr>
              <a:t>DateTime</a:t>
            </a:r>
            <a:r>
              <a:rPr lang="en-US" altLang="zh-CN" sz="1400" smtClean="0"/>
              <a:t> </a:t>
            </a:r>
            <a:r>
              <a:rPr lang="en-US" altLang="zh-CN" sz="1400" err="1"/>
              <a:t>ReturnTime</a:t>
            </a:r>
            <a:r>
              <a:rPr lang="en-US" altLang="zh-CN" sz="1400" smtClean="0"/>
              <a:t>()</a:t>
            </a:r>
          </a:p>
          <a:p>
            <a:endParaRPr lang="en-US" altLang="zh-CN" sz="1400" smtClean="0"/>
          </a:p>
          <a:p>
            <a:r>
              <a:rPr lang="en-US" altLang="zh-CN" sz="1400" smtClean="0"/>
              <a:t>6</a:t>
            </a:r>
            <a:r>
              <a:rPr lang="zh-CN" altLang="en-US" sz="1400" smtClean="0"/>
              <a:t>、获取</a:t>
            </a:r>
            <a:r>
              <a:rPr lang="en-US" altLang="zh-CN" sz="1400" err="1" smtClean="0"/>
              <a:t>OrderID</a:t>
            </a:r>
            <a:r>
              <a:rPr lang="en-US" altLang="zh-CN" sz="1400" smtClean="0"/>
              <a:t>(</a:t>
            </a:r>
            <a:r>
              <a:rPr lang="zh-CN" altLang="en-US" sz="1400" smtClean="0"/>
              <a:t>送货单号</a:t>
            </a:r>
            <a:r>
              <a:rPr lang="en-US" altLang="zh-CN" sz="1400" smtClean="0"/>
              <a:t>)</a:t>
            </a:r>
          </a:p>
          <a:p>
            <a:r>
              <a:rPr lang="en-US" altLang="zh-CN" sz="1400" smtClean="0">
                <a:solidFill>
                  <a:srgbClr val="0099FF"/>
                </a:solidFill>
              </a:rPr>
              <a:t>      </a:t>
            </a:r>
            <a:r>
              <a:rPr lang="en-US" altLang="zh-CN" sz="1400">
                <a:solidFill>
                  <a:srgbClr val="0099FF"/>
                </a:solidFill>
              </a:rPr>
              <a:t>string</a:t>
            </a:r>
            <a:r>
              <a:rPr lang="en-US" altLang="zh-CN" sz="1400"/>
              <a:t> </a:t>
            </a:r>
            <a:r>
              <a:rPr lang="en-US" altLang="zh-CN" sz="1400" err="1"/>
              <a:t>GetOrderID</a:t>
            </a:r>
            <a:r>
              <a:rPr lang="en-US" altLang="zh-CN" sz="1400" smtClean="0"/>
              <a:t>()</a:t>
            </a:r>
            <a:endParaRPr lang="en-US" altLang="zh-CN" sz="1400"/>
          </a:p>
          <a:p>
            <a:endParaRPr lang="en-US" altLang="zh-CN" sz="1400" b="1" i="1" smtClean="0">
              <a:solidFill>
                <a:srgbClr val="F67B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en-US" altLang="zh-CN" sz="1400" smtClean="0"/>
              <a:t>7</a:t>
            </a:r>
            <a:r>
              <a:rPr lang="zh-CN" altLang="en-US" sz="1400" smtClean="0"/>
              <a:t>、获取二维码数据类型</a:t>
            </a:r>
            <a:endParaRPr lang="en-US" altLang="zh-CN" sz="1400" smtClean="0"/>
          </a:p>
          <a:p>
            <a:r>
              <a:rPr lang="en-US" altLang="zh-CN" sz="1400" smtClean="0"/>
              <a:t>      </a:t>
            </a:r>
            <a:r>
              <a:rPr lang="en-US" altLang="zh-CN" sz="1400">
                <a:solidFill>
                  <a:srgbClr val="0099FF"/>
                </a:solidFill>
              </a:rPr>
              <a:t>string</a:t>
            </a:r>
            <a:r>
              <a:rPr lang="en-US" altLang="zh-CN" sz="1400"/>
              <a:t> </a:t>
            </a:r>
            <a:r>
              <a:rPr lang="en-US" altLang="zh-CN" sz="1400" err="1"/>
              <a:t>GetDataType</a:t>
            </a:r>
            <a:r>
              <a:rPr lang="en-US" altLang="zh-CN" sz="1400" smtClean="0"/>
              <a:t>()</a:t>
            </a:r>
            <a:endParaRPr lang="en-US" altLang="zh-CN" sz="1400"/>
          </a:p>
          <a:p>
            <a:r>
              <a:rPr lang="en-US" altLang="zh-CN" sz="1400" b="1" i="1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</a:t>
            </a:r>
          </a:p>
          <a:p>
            <a:r>
              <a:rPr lang="en-US" altLang="zh-CN" sz="1400" smtClean="0"/>
              <a:t>8</a:t>
            </a:r>
            <a:r>
              <a:rPr lang="zh-CN" altLang="en-US" sz="1400" smtClean="0"/>
              <a:t>、获取用户编辑次数</a:t>
            </a:r>
            <a:endParaRPr lang="en-US" altLang="zh-CN" sz="1400"/>
          </a:p>
          <a:p>
            <a:r>
              <a:rPr lang="en-US" altLang="zh-CN" sz="1400"/>
              <a:t>      </a:t>
            </a:r>
            <a:r>
              <a:rPr lang="en-US" altLang="zh-CN" sz="1400" err="1" smtClean="0">
                <a:solidFill>
                  <a:srgbClr val="0099FF"/>
                </a:solidFill>
              </a:rPr>
              <a:t>int</a:t>
            </a:r>
            <a:r>
              <a:rPr lang="en-US" altLang="zh-CN" sz="1400" smtClean="0"/>
              <a:t> </a:t>
            </a:r>
            <a:r>
              <a:rPr lang="en-US" altLang="zh-CN" sz="1400" err="1" smtClean="0"/>
              <a:t>GetEditCount</a:t>
            </a:r>
            <a:r>
              <a:rPr lang="en-US" altLang="zh-CN" sz="1400" smtClean="0"/>
              <a:t> ()</a:t>
            </a:r>
          </a:p>
          <a:p>
            <a:endParaRPr lang="en-US" altLang="zh-CN" sz="1400" b="1" i="1" smtClean="0">
              <a:solidFill>
                <a:srgbClr val="F67B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en-US" altLang="zh-CN" sz="1400" smtClean="0"/>
              <a:t>9</a:t>
            </a:r>
            <a:r>
              <a:rPr lang="zh-CN" altLang="en-US" sz="1400" smtClean="0"/>
              <a:t>、获取客户端扫码读取次数</a:t>
            </a:r>
            <a:endParaRPr lang="en-US" altLang="zh-CN" sz="1400"/>
          </a:p>
          <a:p>
            <a:r>
              <a:rPr lang="en-US" altLang="zh-CN" sz="1400"/>
              <a:t>      </a:t>
            </a:r>
            <a:r>
              <a:rPr lang="en-US" altLang="zh-CN" sz="1400" err="1">
                <a:solidFill>
                  <a:srgbClr val="0099FF"/>
                </a:solidFill>
              </a:rPr>
              <a:t>int</a:t>
            </a:r>
            <a:r>
              <a:rPr lang="en-US" altLang="zh-CN" sz="1400"/>
              <a:t> </a:t>
            </a:r>
            <a:r>
              <a:rPr lang="en-US" altLang="zh-CN" sz="1400" err="1"/>
              <a:t>GetReadCount</a:t>
            </a:r>
            <a:r>
              <a:rPr lang="en-US" altLang="zh-CN" sz="1400"/>
              <a:t> </a:t>
            </a:r>
            <a:r>
              <a:rPr lang="en-US" altLang="zh-CN" sz="1400" smtClean="0"/>
              <a:t>()</a:t>
            </a:r>
          </a:p>
          <a:p>
            <a:endParaRPr lang="en-US" altLang="zh-CN" sz="1400" smtClean="0"/>
          </a:p>
          <a:p>
            <a:endParaRPr lang="en-US" altLang="zh-CN" sz="1400"/>
          </a:p>
        </p:txBody>
      </p:sp>
      <p:sp>
        <p:nvSpPr>
          <p:cNvPr id="6" name="矩形 5"/>
          <p:cNvSpPr/>
          <p:nvPr/>
        </p:nvSpPr>
        <p:spPr>
          <a:xfrm>
            <a:off x="5588980" y="1666875"/>
            <a:ext cx="432654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smtClean="0"/>
              <a:t>10</a:t>
            </a:r>
            <a:r>
              <a:rPr lang="zh-CN" altLang="en-US" sz="1400"/>
              <a:t>、获取客户端调用次数</a:t>
            </a:r>
            <a:endParaRPr lang="en-US" altLang="zh-CN" sz="1400"/>
          </a:p>
          <a:p>
            <a:r>
              <a:rPr lang="en-US" altLang="zh-CN" sz="1400"/>
              <a:t>     </a:t>
            </a:r>
            <a:r>
              <a:rPr lang="en-US" altLang="zh-CN" sz="1400">
                <a:solidFill>
                  <a:srgbClr val="0099FF"/>
                </a:solidFill>
              </a:rPr>
              <a:t> </a:t>
            </a:r>
            <a:r>
              <a:rPr lang="en-US" altLang="zh-CN" sz="1400" err="1">
                <a:solidFill>
                  <a:srgbClr val="0099FF"/>
                </a:solidFill>
              </a:rPr>
              <a:t>int</a:t>
            </a:r>
            <a:r>
              <a:rPr lang="en-US" altLang="zh-CN" sz="1400">
                <a:solidFill>
                  <a:srgbClr val="0099FF"/>
                </a:solidFill>
              </a:rPr>
              <a:t> </a:t>
            </a:r>
            <a:r>
              <a:rPr lang="en-US" altLang="zh-CN" sz="1400" err="1"/>
              <a:t>GetCallCount</a:t>
            </a:r>
            <a:r>
              <a:rPr lang="en-US" altLang="zh-CN" sz="1400"/>
              <a:t>()</a:t>
            </a:r>
          </a:p>
          <a:p>
            <a:endParaRPr lang="en-US" altLang="zh-CN" sz="1400"/>
          </a:p>
          <a:p>
            <a:r>
              <a:rPr lang="en-US" altLang="zh-CN" sz="1400"/>
              <a:t>11</a:t>
            </a:r>
            <a:r>
              <a:rPr lang="zh-CN" altLang="en-US" sz="1400"/>
              <a:t>、获取用户初次创建二维码时间</a:t>
            </a:r>
            <a:endParaRPr lang="en-US" altLang="zh-CN" sz="1400"/>
          </a:p>
          <a:p>
            <a:r>
              <a:rPr lang="en-US" altLang="zh-CN" sz="1400"/>
              <a:t>      </a:t>
            </a:r>
            <a:r>
              <a:rPr lang="en-US" altLang="zh-CN" sz="1400" err="1">
                <a:solidFill>
                  <a:srgbClr val="0099FF"/>
                </a:solidFill>
              </a:rPr>
              <a:t>DateTime</a:t>
            </a:r>
            <a:r>
              <a:rPr lang="en-US" altLang="zh-CN" sz="1400"/>
              <a:t> </a:t>
            </a:r>
            <a:r>
              <a:rPr lang="en-US" altLang="zh-CN" sz="1400" err="1"/>
              <a:t>GetCreateTime</a:t>
            </a:r>
            <a:endParaRPr lang="en-US" altLang="zh-CN" sz="1400"/>
          </a:p>
          <a:p>
            <a:endParaRPr lang="en-US" altLang="zh-CN" sz="1400" smtClean="0"/>
          </a:p>
          <a:p>
            <a:r>
              <a:rPr lang="en-US" altLang="zh-CN" sz="1400" smtClean="0"/>
              <a:t>12</a:t>
            </a:r>
            <a:r>
              <a:rPr lang="zh-CN" altLang="en-US" sz="1400" smtClean="0"/>
              <a:t>、获取用户最后编辑时间</a:t>
            </a:r>
            <a:endParaRPr lang="en-US" altLang="zh-CN" sz="1400" smtClean="0"/>
          </a:p>
          <a:p>
            <a:r>
              <a:rPr lang="en-US" altLang="zh-CN" sz="1400"/>
              <a:t> </a:t>
            </a:r>
            <a:r>
              <a:rPr lang="en-US" altLang="zh-CN" sz="1400" smtClean="0"/>
              <a:t>     </a:t>
            </a:r>
            <a:r>
              <a:rPr lang="en-US" altLang="zh-CN" sz="1400" err="1">
                <a:solidFill>
                  <a:srgbClr val="0099FF"/>
                </a:solidFill>
              </a:rPr>
              <a:t>DateTime</a:t>
            </a:r>
            <a:r>
              <a:rPr lang="en-US" altLang="zh-CN" sz="1400"/>
              <a:t> </a:t>
            </a:r>
            <a:r>
              <a:rPr lang="en-US" altLang="zh-CN" sz="1400" err="1"/>
              <a:t>GetEditTime</a:t>
            </a:r>
            <a:r>
              <a:rPr lang="en-US" altLang="zh-CN" sz="1400"/>
              <a:t> </a:t>
            </a:r>
            <a:r>
              <a:rPr lang="en-US" altLang="zh-CN" sz="1400" smtClean="0"/>
              <a:t>()</a:t>
            </a:r>
          </a:p>
          <a:p>
            <a:endParaRPr lang="en-US" altLang="zh-CN" sz="1400" smtClean="0"/>
          </a:p>
          <a:p>
            <a:r>
              <a:rPr lang="en-US" altLang="zh-CN" sz="1400" smtClean="0"/>
              <a:t>13</a:t>
            </a:r>
            <a:r>
              <a:rPr lang="zh-CN" altLang="en-US" sz="1400" smtClean="0"/>
              <a:t>、获取该二维码有效期</a:t>
            </a:r>
            <a:endParaRPr lang="en-US" altLang="zh-CN" sz="1400" smtClean="0"/>
          </a:p>
          <a:p>
            <a:r>
              <a:rPr lang="en-US" altLang="zh-CN" sz="1400" smtClean="0">
                <a:solidFill>
                  <a:srgbClr val="0099FF"/>
                </a:solidFill>
              </a:rPr>
              <a:t>      </a:t>
            </a:r>
            <a:r>
              <a:rPr lang="en-US" altLang="zh-CN" sz="1400" err="1">
                <a:solidFill>
                  <a:srgbClr val="0099FF"/>
                </a:solidFill>
              </a:rPr>
              <a:t>DateTime</a:t>
            </a:r>
            <a:r>
              <a:rPr lang="en-US" altLang="zh-CN" sz="1400"/>
              <a:t> </a:t>
            </a:r>
            <a:r>
              <a:rPr lang="en-US" altLang="zh-CN" sz="1400" err="1"/>
              <a:t>GetFailureTime</a:t>
            </a:r>
            <a:r>
              <a:rPr lang="en-US" altLang="zh-CN" sz="1400"/>
              <a:t> </a:t>
            </a:r>
            <a:r>
              <a:rPr lang="en-US" altLang="zh-CN" sz="1400" smtClean="0"/>
              <a:t>()</a:t>
            </a:r>
            <a:endParaRPr lang="en-US" altLang="zh-CN" sz="1400"/>
          </a:p>
          <a:p>
            <a:endParaRPr lang="en-US" altLang="zh-CN" sz="1400" b="1" i="1" smtClean="0">
              <a:solidFill>
                <a:srgbClr val="F67B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en-US" altLang="zh-CN" sz="1400" smtClean="0"/>
              <a:t>14</a:t>
            </a:r>
            <a:r>
              <a:rPr lang="zh-CN" altLang="en-US" sz="1400" smtClean="0"/>
              <a:t>、获取其它相关数据</a:t>
            </a:r>
            <a:endParaRPr lang="en-US" altLang="zh-CN" sz="1400" smtClean="0"/>
          </a:p>
          <a:p>
            <a:r>
              <a:rPr lang="en-US" altLang="zh-CN" sz="1400" smtClean="0"/>
              <a:t>      </a:t>
            </a:r>
            <a:r>
              <a:rPr lang="en-US" altLang="zh-CN" sz="1400">
                <a:solidFill>
                  <a:srgbClr val="0099FF"/>
                </a:solidFill>
              </a:rPr>
              <a:t>string</a:t>
            </a:r>
            <a:r>
              <a:rPr lang="en-US" altLang="zh-CN" sz="1400"/>
              <a:t> </a:t>
            </a:r>
            <a:r>
              <a:rPr lang="en-US" altLang="zh-CN" sz="1400" err="1"/>
              <a:t>NPSQRAttribute</a:t>
            </a:r>
            <a:r>
              <a:rPr lang="en-US" altLang="zh-CN" sz="1400"/>
              <a:t>(string Key</a:t>
            </a:r>
            <a:r>
              <a:rPr lang="en-US" altLang="zh-CN" sz="1400" smtClean="0"/>
              <a:t>)</a:t>
            </a:r>
          </a:p>
          <a:p>
            <a:endParaRPr lang="en-US" altLang="zh-CN" sz="1400" b="1" i="1">
              <a:solidFill>
                <a:srgbClr val="F67B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endParaRPr lang="en-US" altLang="zh-CN" sz="1400" b="1" i="1" smtClean="0">
              <a:solidFill>
                <a:srgbClr val="F67B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en-US" altLang="zh-CN" sz="1400" b="1" i="1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endParaRPr lang="en-US" altLang="zh-CN" sz="1400"/>
          </a:p>
        </p:txBody>
      </p:sp>
      <p:sp>
        <p:nvSpPr>
          <p:cNvPr id="8" name="矩形 7"/>
          <p:cNvSpPr/>
          <p:nvPr/>
        </p:nvSpPr>
        <p:spPr>
          <a:xfrm>
            <a:off x="1055080" y="5250299"/>
            <a:ext cx="10251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*  </a:t>
            </a:r>
            <a:r>
              <a:rPr lang="zh-CN" altLang="en-US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系统获取后的数据表列类型，会根据表数据自动转换，比如数量列内容全部为小数，系统会自动转为</a:t>
            </a:r>
            <a:r>
              <a:rPr lang="en-US" altLang="zh-CN" err="1" smtClean="0">
                <a:solidFill>
                  <a:srgbClr val="00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System.Double</a:t>
            </a:r>
            <a:r>
              <a:rPr lang="zh-CN" altLang="en-US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；列内容全部为时间格式，系统会自动转为</a:t>
            </a:r>
            <a:r>
              <a:rPr lang="en-US" altLang="zh-CN" err="1" smtClean="0">
                <a:solidFill>
                  <a:srgbClr val="00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System.DateTime</a:t>
            </a:r>
            <a:r>
              <a:rPr lang="zh-CN" altLang="en-US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等；列</a:t>
            </a:r>
            <a:r>
              <a:rPr lang="zh-CN" altLang="en-US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内容全部</a:t>
            </a:r>
            <a:r>
              <a:rPr lang="zh-CN" altLang="en-US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为逻辑型，</a:t>
            </a:r>
            <a:r>
              <a:rPr lang="zh-CN" altLang="en-US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系统会自动</a:t>
            </a:r>
            <a:r>
              <a:rPr lang="zh-CN" altLang="en-US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转为</a:t>
            </a:r>
            <a:r>
              <a:rPr lang="en-US" altLang="zh-CN" err="1">
                <a:solidFill>
                  <a:srgbClr val="00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System.Boolean</a:t>
            </a:r>
            <a:r>
              <a:rPr lang="zh-CN" altLang="en-US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等，客户端适配前可作次判断。</a:t>
            </a:r>
            <a:endParaRPr lang="zh-CN" altLang="en-US">
              <a:solidFill>
                <a:srgbClr val="F67B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01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NPSExcel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二维码数据获取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endParaRPr lang="en-US" altLang="zh-CN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"/>
          <p:cNvSpPr txBox="1"/>
          <p:nvPr/>
        </p:nvSpPr>
        <p:spPr>
          <a:xfrm>
            <a:off x="1026506" y="1021874"/>
            <a:ext cx="2796464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单机版与网络版优势对比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710194"/>
              </p:ext>
            </p:extLst>
          </p:nvPr>
        </p:nvGraphicFramePr>
        <p:xfrm>
          <a:off x="1652620" y="1634065"/>
          <a:ext cx="8872707" cy="40468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4347"/>
                <a:gridCol w="2750565"/>
                <a:gridCol w="4007795"/>
              </a:tblGrid>
              <a:tr h="5781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>
                          <a:solidFill>
                            <a:schemeClr val="lt1"/>
                          </a:solidFill>
                        </a:rPr>
                        <a:t>对比项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mtClean="0"/>
                        <a:t>单机版</a:t>
                      </a:r>
                      <a:endParaRPr lang="zh-CN" altLang="en-US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网络版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781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>
                          <a:solidFill>
                            <a:schemeClr val="dk1"/>
                          </a:solidFill>
                        </a:rPr>
                        <a:t>数据量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>
                          <a:solidFill>
                            <a:schemeClr val="tx1"/>
                          </a:solidFill>
                        </a:rPr>
                        <a:t>建议</a:t>
                      </a:r>
                      <a:r>
                        <a:rPr lang="en-US" altLang="zh-CN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mtClean="0">
                          <a:solidFill>
                            <a:schemeClr val="tx1"/>
                          </a:solidFill>
                        </a:rPr>
                        <a:t>行内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>
                          <a:solidFill>
                            <a:schemeClr val="tx1"/>
                          </a:solidFill>
                        </a:rPr>
                        <a:t>无限制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781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>
                          <a:solidFill>
                            <a:schemeClr val="tx1"/>
                          </a:solidFill>
                        </a:rPr>
                        <a:t>图片识别度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>
                          <a:solidFill>
                            <a:schemeClr val="tx1"/>
                          </a:solidFill>
                        </a:rPr>
                        <a:t>内容很少越容易识别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>
                          <a:solidFill>
                            <a:schemeClr val="tx1"/>
                          </a:solidFill>
                        </a:rPr>
                        <a:t>与内容无关，非常容易识别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781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>
                          <a:solidFill>
                            <a:schemeClr val="tx1"/>
                          </a:solidFill>
                        </a:rPr>
                        <a:t>出错率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>
                          <a:solidFill>
                            <a:schemeClr val="tx1"/>
                          </a:solidFill>
                        </a:rPr>
                        <a:t>根据用户内容情况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>
                          <a:solidFill>
                            <a:schemeClr val="tx1"/>
                          </a:solidFill>
                        </a:rPr>
                        <a:t>无出错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781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>
                          <a:solidFill>
                            <a:schemeClr val="tx1"/>
                          </a:solidFill>
                        </a:rPr>
                        <a:t>数据获取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>
                          <a:solidFill>
                            <a:schemeClr val="tx1"/>
                          </a:solidFill>
                        </a:rPr>
                        <a:t>必需扫码获取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>
                          <a:solidFill>
                            <a:schemeClr val="tx1"/>
                          </a:solidFill>
                        </a:rPr>
                        <a:t>除扫码外，还可随时通过</a:t>
                      </a:r>
                      <a:r>
                        <a:rPr lang="en-US" altLang="zh-CN" smtClean="0">
                          <a:solidFill>
                            <a:schemeClr val="tx1"/>
                          </a:solidFill>
                        </a:rPr>
                        <a:t>ID</a:t>
                      </a:r>
                      <a:r>
                        <a:rPr lang="zh-CN" altLang="en-US" smtClean="0">
                          <a:solidFill>
                            <a:schemeClr val="tx1"/>
                          </a:solidFill>
                        </a:rPr>
                        <a:t>号获取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781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>
                          <a:solidFill>
                            <a:schemeClr val="tx1"/>
                          </a:solidFill>
                        </a:rPr>
                        <a:t>互联网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>
                          <a:solidFill>
                            <a:schemeClr val="tx1"/>
                          </a:solidFill>
                        </a:rPr>
                        <a:t>不需要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>
                          <a:solidFill>
                            <a:schemeClr val="tx1"/>
                          </a:solidFill>
                        </a:rPr>
                        <a:t>制作方与数据获取方都需要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781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>
                          <a:solidFill>
                            <a:schemeClr val="tx1"/>
                          </a:solidFill>
                        </a:rPr>
                        <a:t>实现简易度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>
                          <a:solidFill>
                            <a:schemeClr val="tx1"/>
                          </a:solidFill>
                        </a:rPr>
                        <a:t>需要自行解码，较高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>
                          <a:solidFill>
                            <a:schemeClr val="tx1"/>
                          </a:solidFill>
                        </a:rPr>
                        <a:t>提供有</a:t>
                      </a:r>
                      <a:r>
                        <a:rPr lang="en-US" altLang="zh-CN" smtClean="0">
                          <a:solidFill>
                            <a:schemeClr val="tx1"/>
                          </a:solidFill>
                        </a:rPr>
                        <a:t>DLL</a:t>
                      </a:r>
                      <a:r>
                        <a:rPr lang="zh-CN" altLang="en-US" smtClean="0">
                          <a:solidFill>
                            <a:schemeClr val="tx1"/>
                          </a:solidFill>
                        </a:rPr>
                        <a:t>接口，简单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026506" y="5763615"/>
            <a:ext cx="10803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zh-CN" altLang="en-US" sz="1400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单机版由于是明码编码，当用户表格内容包含分隔符时扫描容易出错。</a:t>
            </a:r>
            <a:endParaRPr lang="en-US" altLang="zh-CN" sz="1400" smtClean="0">
              <a:solidFill>
                <a:srgbClr val="F67B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marL="285750" indent="-285750">
              <a:buFont typeface="Arial" charset="0"/>
              <a:buChar char="•"/>
            </a:pPr>
            <a:r>
              <a:rPr lang="zh-CN" altLang="en-US" sz="1400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单机版内容多时，生成的图像大，缩小后识别比较困难，特别是</a:t>
            </a:r>
            <a:r>
              <a:rPr lang="zh-CN" altLang="en-US" sz="140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使用针式打印机打多</a:t>
            </a:r>
            <a:r>
              <a:rPr lang="zh-CN" altLang="en-US" sz="1400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联送货单，可能会出现识别不到。</a:t>
            </a:r>
            <a:r>
              <a:rPr lang="en-US" altLang="zh-CN" sz="1400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(</a:t>
            </a:r>
            <a:r>
              <a:rPr lang="zh-CN" altLang="en-US" sz="1400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这也是现很多企业实现送货单扫码入仓失败的原因</a:t>
            </a:r>
            <a:r>
              <a:rPr lang="en-US" altLang="zh-CN" sz="1400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)</a:t>
            </a:r>
            <a:endParaRPr lang="zh-CN" altLang="en-US" sz="1400">
              <a:solidFill>
                <a:srgbClr val="F67B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endParaRPr lang="zh-CN" altLang="en-US" sz="1400" i="1">
              <a:solidFill>
                <a:srgbClr val="F67B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098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/>
          <p:nvPr/>
        </p:nvSpPr>
        <p:spPr>
          <a:xfrm>
            <a:off x="906463" y="2616200"/>
            <a:ext cx="10523537" cy="9239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 err="1">
                <a:solidFill>
                  <a:schemeClr val="bg1"/>
                </a:solidFill>
                <a:latin typeface="+mn-ea"/>
                <a:ea typeface="+mn-ea"/>
              </a:rPr>
              <a:t>NPSExcel</a:t>
            </a:r>
            <a:r>
              <a:rPr lang="zh-CN" altLang="en-US" sz="4000" dirty="0">
                <a:solidFill>
                  <a:schemeClr val="bg1"/>
                </a:solidFill>
                <a:latin typeface="+mn-ea"/>
                <a:ea typeface="+mn-ea"/>
              </a:rPr>
              <a:t>二维码企业用户版</a:t>
            </a:r>
          </a:p>
        </p:txBody>
      </p:sp>
      <p:sp>
        <p:nvSpPr>
          <p:cNvPr id="3" name="文本框 10">
            <a:extLst>
              <a:ext uri="{FF2B5EF4-FFF2-40B4-BE49-F238E27FC236}"/>
            </a:extLst>
          </p:cNvPr>
          <p:cNvSpPr txBox="1"/>
          <p:nvPr/>
        </p:nvSpPr>
        <p:spPr>
          <a:xfrm>
            <a:off x="7261225" y="5419725"/>
            <a:ext cx="38481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16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制作人：</a:t>
            </a:r>
            <a:r>
              <a:rPr kumimoji="1" lang="en-US" altLang="zh-CN" sz="16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Cherry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16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时间：</a:t>
            </a:r>
            <a:r>
              <a:rPr kumimoji="1" lang="en-US" altLang="zh-CN" sz="16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2021</a:t>
            </a:r>
            <a:r>
              <a:rPr kumimoji="1" lang="zh-CN" altLang="en-US" sz="16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kumimoji="1" lang="en-US" altLang="zh-CN" sz="16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r>
              <a:rPr kumimoji="1" lang="zh-CN" altLang="en-US" sz="16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kumimoji="1" lang="en-US" altLang="zh-CN" sz="16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kumimoji="1" lang="zh-CN" altLang="en-US" sz="16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0913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958850" y="368300"/>
            <a:ext cx="9934575" cy="5953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>
                <a:solidFill>
                  <a:schemeClr val="tx1"/>
                </a:solidFill>
                <a:latin typeface="Microsoft YaHei" pitchFamily="34" charset="-122"/>
              </a:rPr>
              <a:t>NPSExcel</a:t>
            </a:r>
            <a:r>
              <a:rPr lang="zh-CN" altLang="en-US" smtClean="0">
                <a:solidFill>
                  <a:schemeClr val="tx1"/>
                </a:solidFill>
                <a:latin typeface="Microsoft YaHei" pitchFamily="34" charset="-122"/>
              </a:rPr>
              <a:t>二维码企业用户版</a:t>
            </a:r>
            <a:endParaRPr lang="zh-CN" altLang="en-US" smtClean="0">
              <a:solidFill>
                <a:schemeClr val="tx1"/>
              </a:solidFill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1069151" y="1256636"/>
            <a:ext cx="3512577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、企业用户版与普通版区别</a:t>
            </a:r>
          </a:p>
        </p:txBody>
      </p:sp>
      <p:sp>
        <p:nvSpPr>
          <p:cNvPr id="10" name="矩形 9"/>
          <p:cNvSpPr/>
          <p:nvPr/>
        </p:nvSpPr>
        <p:spPr>
          <a:xfrm>
            <a:off x="3237844" y="2117591"/>
            <a:ext cx="1474509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n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企业用户版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7173" name="矩形 10"/>
          <p:cNvSpPr>
            <a:spLocks noChangeArrowheads="1"/>
          </p:cNvSpPr>
          <p:nvPr/>
        </p:nvSpPr>
        <p:spPr bwMode="auto">
          <a:xfrm>
            <a:off x="1914525" y="2813050"/>
            <a:ext cx="411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>
                <a:latin typeface="华文楷体" pitchFamily="2" charset="-122"/>
                <a:ea typeface="华文楷体" pitchFamily="2" charset="-122"/>
                <a:sym typeface="+mn-ea"/>
              </a:rPr>
              <a:t>无需安装任何插件</a:t>
            </a:r>
          </a:p>
        </p:txBody>
      </p:sp>
      <p:sp>
        <p:nvSpPr>
          <p:cNvPr id="7174" name="矩形 1"/>
          <p:cNvSpPr>
            <a:spLocks noChangeArrowheads="1"/>
          </p:cNvSpPr>
          <p:nvPr/>
        </p:nvSpPr>
        <p:spPr bwMode="auto">
          <a:xfrm>
            <a:off x="7413625" y="2116138"/>
            <a:ext cx="1338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latin typeface="Microsoft YaHei" pitchFamily="34" charset="-122"/>
                <a:ea typeface="Microsoft YaHei" pitchFamily="34" charset="-122"/>
                <a:sym typeface="+mn-ea"/>
              </a:rPr>
              <a:t>普通用户版</a:t>
            </a:r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1914525" y="2695575"/>
            <a:ext cx="82391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034088" y="2116138"/>
            <a:ext cx="0" cy="3636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矩形 10"/>
          <p:cNvSpPr>
            <a:spLocks noChangeArrowheads="1"/>
          </p:cNvSpPr>
          <p:nvPr/>
        </p:nvSpPr>
        <p:spPr bwMode="auto">
          <a:xfrm>
            <a:off x="6022975" y="2794000"/>
            <a:ext cx="4119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>
                <a:latin typeface="华文楷体" pitchFamily="2" charset="-122"/>
                <a:ea typeface="华文楷体" pitchFamily="2" charset="-122"/>
                <a:sym typeface="+mn-ea"/>
              </a:rPr>
              <a:t>需要安装</a:t>
            </a:r>
            <a:r>
              <a:rPr lang="en-US" altLang="zh-CN">
                <a:latin typeface="华文楷体" pitchFamily="2" charset="-122"/>
                <a:ea typeface="华文楷体" pitchFamily="2" charset="-122"/>
                <a:sym typeface="+mn-ea"/>
              </a:rPr>
              <a:t>NPSExcel</a:t>
            </a:r>
            <a:r>
              <a:rPr lang="zh-CN" altLang="en-US">
                <a:latin typeface="华文楷体" pitchFamily="2" charset="-122"/>
                <a:ea typeface="华文楷体" pitchFamily="2" charset="-122"/>
                <a:sym typeface="+mn-ea"/>
              </a:rPr>
              <a:t>二维码函数库</a:t>
            </a:r>
          </a:p>
        </p:txBody>
      </p:sp>
      <p:sp>
        <p:nvSpPr>
          <p:cNvPr id="7178" name="矩形 10"/>
          <p:cNvSpPr>
            <a:spLocks noChangeArrowheads="1"/>
          </p:cNvSpPr>
          <p:nvPr/>
        </p:nvSpPr>
        <p:spPr bwMode="auto">
          <a:xfrm>
            <a:off x="1903413" y="3352800"/>
            <a:ext cx="4119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>
                <a:latin typeface="华文楷体" pitchFamily="2" charset="-122"/>
                <a:ea typeface="华文楷体" pitchFamily="2" charset="-122"/>
                <a:sym typeface="+mn-ea"/>
              </a:rPr>
              <a:t>在线</a:t>
            </a:r>
            <a:r>
              <a:rPr lang="en-US" altLang="zh-CN">
                <a:latin typeface="华文楷体" pitchFamily="2" charset="-122"/>
                <a:ea typeface="华文楷体" pitchFamily="2" charset="-122"/>
                <a:sym typeface="+mn-ea"/>
              </a:rPr>
              <a:t>Web</a:t>
            </a:r>
            <a:r>
              <a:rPr lang="zh-CN" altLang="en-US">
                <a:latin typeface="华文楷体" pitchFamily="2" charset="-122"/>
                <a:ea typeface="华文楷体" pitchFamily="2" charset="-122"/>
                <a:sym typeface="+mn-ea"/>
              </a:rPr>
              <a:t>程序生成二维码</a:t>
            </a:r>
          </a:p>
        </p:txBody>
      </p:sp>
      <p:sp>
        <p:nvSpPr>
          <p:cNvPr id="7179" name="矩形 10"/>
          <p:cNvSpPr>
            <a:spLocks noChangeArrowheads="1"/>
          </p:cNvSpPr>
          <p:nvPr/>
        </p:nvSpPr>
        <p:spPr bwMode="auto">
          <a:xfrm>
            <a:off x="6042025" y="3381375"/>
            <a:ext cx="411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>
                <a:latin typeface="华文楷体" pitchFamily="2" charset="-122"/>
                <a:ea typeface="华文楷体" pitchFamily="2" charset="-122"/>
                <a:sym typeface="+mn-ea"/>
              </a:rPr>
              <a:t>需要使用</a:t>
            </a:r>
            <a:r>
              <a:rPr lang="en-US" altLang="zh-CN">
                <a:latin typeface="华文楷体" pitchFamily="2" charset="-122"/>
                <a:ea typeface="华文楷体" pitchFamily="2" charset="-122"/>
                <a:sym typeface="+mn-ea"/>
              </a:rPr>
              <a:t>Excel</a:t>
            </a:r>
            <a:r>
              <a:rPr lang="zh-CN" altLang="en-US">
                <a:latin typeface="华文楷体" pitchFamily="2" charset="-122"/>
                <a:ea typeface="华文楷体" pitchFamily="2" charset="-122"/>
                <a:sym typeface="+mn-ea"/>
              </a:rPr>
              <a:t>或者</a:t>
            </a:r>
            <a:r>
              <a:rPr lang="en-US" altLang="zh-CN">
                <a:latin typeface="华文楷体" pitchFamily="2" charset="-122"/>
                <a:ea typeface="华文楷体" pitchFamily="2" charset="-122"/>
                <a:sym typeface="+mn-ea"/>
              </a:rPr>
              <a:t>WPS</a:t>
            </a:r>
            <a:r>
              <a:rPr lang="zh-CN" altLang="en-US">
                <a:latin typeface="华文楷体" pitchFamily="2" charset="-122"/>
                <a:ea typeface="华文楷体" pitchFamily="2" charset="-122"/>
                <a:sym typeface="+mn-ea"/>
              </a:rPr>
              <a:t>生成二维码</a:t>
            </a:r>
          </a:p>
        </p:txBody>
      </p:sp>
      <p:sp>
        <p:nvSpPr>
          <p:cNvPr id="7180" name="矩形 10"/>
          <p:cNvSpPr>
            <a:spLocks noChangeArrowheads="1"/>
          </p:cNvSpPr>
          <p:nvPr/>
        </p:nvSpPr>
        <p:spPr bwMode="auto">
          <a:xfrm>
            <a:off x="1914525" y="3960813"/>
            <a:ext cx="4119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>
                <a:latin typeface="华文楷体" pitchFamily="2" charset="-122"/>
                <a:ea typeface="华文楷体" pitchFamily="2" charset="-122"/>
                <a:sym typeface="+mn-ea"/>
              </a:rPr>
              <a:t>操作简单无需使用公式</a:t>
            </a:r>
          </a:p>
        </p:txBody>
      </p:sp>
      <p:sp>
        <p:nvSpPr>
          <p:cNvPr id="7181" name="矩形 10"/>
          <p:cNvSpPr>
            <a:spLocks noChangeArrowheads="1"/>
          </p:cNvSpPr>
          <p:nvPr/>
        </p:nvSpPr>
        <p:spPr bwMode="auto">
          <a:xfrm>
            <a:off x="6042025" y="3965575"/>
            <a:ext cx="411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>
                <a:latin typeface="华文楷体" pitchFamily="2" charset="-122"/>
                <a:ea typeface="华文楷体" pitchFamily="2" charset="-122"/>
                <a:sym typeface="+mn-ea"/>
              </a:rPr>
              <a:t>需要学习生成二维码公式</a:t>
            </a:r>
          </a:p>
        </p:txBody>
      </p:sp>
      <p:sp>
        <p:nvSpPr>
          <p:cNvPr id="7182" name="矩形 10"/>
          <p:cNvSpPr>
            <a:spLocks noChangeArrowheads="1"/>
          </p:cNvSpPr>
          <p:nvPr/>
        </p:nvSpPr>
        <p:spPr bwMode="auto">
          <a:xfrm>
            <a:off x="1903413" y="4551363"/>
            <a:ext cx="4119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>
                <a:latin typeface="华文楷体" pitchFamily="2" charset="-122"/>
                <a:ea typeface="华文楷体" pitchFamily="2" charset="-122"/>
                <a:sym typeface="+mn-ea"/>
              </a:rPr>
              <a:t>可生成复杂的表格</a:t>
            </a:r>
          </a:p>
        </p:txBody>
      </p:sp>
      <p:sp>
        <p:nvSpPr>
          <p:cNvPr id="7183" name="矩形 10"/>
          <p:cNvSpPr>
            <a:spLocks noChangeArrowheads="1"/>
          </p:cNvSpPr>
          <p:nvPr/>
        </p:nvSpPr>
        <p:spPr bwMode="auto">
          <a:xfrm>
            <a:off x="6175375" y="4519613"/>
            <a:ext cx="4119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>
                <a:latin typeface="华文楷体" pitchFamily="2" charset="-122"/>
                <a:ea typeface="华文楷体" pitchFamily="2" charset="-122"/>
                <a:sym typeface="+mn-ea"/>
              </a:rPr>
              <a:t>只能生简单的表格</a:t>
            </a:r>
          </a:p>
        </p:txBody>
      </p:sp>
      <p:sp>
        <p:nvSpPr>
          <p:cNvPr id="7184" name="矩形 10"/>
          <p:cNvSpPr>
            <a:spLocks noChangeArrowheads="1"/>
          </p:cNvSpPr>
          <p:nvPr/>
        </p:nvSpPr>
        <p:spPr bwMode="auto">
          <a:xfrm>
            <a:off x="1903413" y="5127625"/>
            <a:ext cx="4119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>
                <a:latin typeface="华文楷体" pitchFamily="2" charset="-122"/>
                <a:ea typeface="华文楷体" pitchFamily="2" charset="-122"/>
                <a:sym typeface="+mn-ea"/>
              </a:rPr>
              <a:t>可制订样式</a:t>
            </a:r>
            <a:r>
              <a:rPr lang="en-US" altLang="zh-CN">
                <a:latin typeface="华文楷体" pitchFamily="2" charset="-122"/>
                <a:ea typeface="华文楷体" pitchFamily="2" charset="-122"/>
                <a:sym typeface="+mn-ea"/>
              </a:rPr>
              <a:t>/</a:t>
            </a:r>
            <a:r>
              <a:rPr lang="zh-CN" altLang="en-US">
                <a:latin typeface="华文楷体" pitchFamily="2" charset="-122"/>
                <a:ea typeface="华文楷体" pitchFamily="2" charset="-122"/>
                <a:sym typeface="+mn-ea"/>
              </a:rPr>
              <a:t>可插入图片</a:t>
            </a:r>
          </a:p>
        </p:txBody>
      </p:sp>
      <p:sp>
        <p:nvSpPr>
          <p:cNvPr id="7185" name="矩形 10"/>
          <p:cNvSpPr>
            <a:spLocks noChangeArrowheads="1"/>
          </p:cNvSpPr>
          <p:nvPr/>
        </p:nvSpPr>
        <p:spPr bwMode="auto">
          <a:xfrm>
            <a:off x="6175375" y="5100638"/>
            <a:ext cx="4119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>
                <a:latin typeface="华文楷体" pitchFamily="2" charset="-122"/>
                <a:ea typeface="华文楷体" pitchFamily="2" charset="-122"/>
                <a:sym typeface="+mn-ea"/>
              </a:rPr>
              <a:t>无法制订样式</a:t>
            </a:r>
            <a:r>
              <a:rPr lang="en-US" altLang="zh-CN">
                <a:latin typeface="华文楷体" pitchFamily="2" charset="-122"/>
                <a:ea typeface="华文楷体" pitchFamily="2" charset="-122"/>
                <a:sym typeface="+mn-ea"/>
              </a:rPr>
              <a:t>/</a:t>
            </a:r>
            <a:r>
              <a:rPr lang="zh-CN" altLang="en-US">
                <a:latin typeface="华文楷体" pitchFamily="2" charset="-122"/>
                <a:ea typeface="华文楷体" pitchFamily="2" charset="-122"/>
                <a:sym typeface="+mn-ea"/>
              </a:rPr>
              <a:t>无图片</a:t>
            </a:r>
          </a:p>
        </p:txBody>
      </p:sp>
    </p:spTree>
    <p:extLst>
      <p:ext uri="{BB962C8B-B14F-4D97-AF65-F5344CB8AC3E}">
        <p14:creationId xmlns:p14="http://schemas.microsoft.com/office/powerpoint/2010/main" val="46962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NPSExcel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二维码安装与常见问题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1069151" y="1656686"/>
            <a:ext cx="3512577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、下载</a:t>
            </a:r>
            <a:r>
              <a:rPr lang="en-US" altLang="zh-CN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NPSExcel</a:t>
            </a:r>
            <a:r>
              <a:rPr lang="zh-CN" alt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二维码函数库</a:t>
            </a:r>
            <a:endParaRPr lang="zh-CN" altLang="en-US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1"/>
          <p:cNvSpPr txBox="1"/>
          <p:nvPr/>
        </p:nvSpPr>
        <p:spPr>
          <a:xfrm>
            <a:off x="968136" y="1086918"/>
            <a:ext cx="5160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函数库的安装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（最新版本：</a:t>
            </a:r>
            <a:r>
              <a:rPr lang="en-US" altLang="zh-CN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NPS14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版）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43830" y="2252113"/>
            <a:ext cx="549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n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、从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NPS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官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网下载：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  <a:hlinkClick r:id="rId2"/>
              </a:rPr>
              <a:t>http://www.npstion.com/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343830" y="2773845"/>
            <a:ext cx="549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n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、手机扫描下方二维码下载</a:t>
            </a:r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329" y="3298825"/>
            <a:ext cx="1846431" cy="207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982971" y="5823536"/>
            <a:ext cx="10104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>
                <a:latin typeface="华文楷体" panose="02010600040101010101" pitchFamily="2" charset="-122"/>
                <a:ea typeface="华文楷体" panose="02010600040101010101" pitchFamily="2" charset="-122"/>
              </a:rPr>
              <a:t>说明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建议从官网下载，可获取最新版本。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70307" y="5365711"/>
            <a:ext cx="936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NPS14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版</a:t>
            </a:r>
            <a:endParaRPr lang="zh-CN" altLang="en-US" sz="14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97" y="3292766"/>
            <a:ext cx="1846431" cy="207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3154712" y="5374375"/>
            <a:ext cx="936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NPS13</a:t>
            </a:r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版</a:t>
            </a:r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20195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958850" y="368300"/>
            <a:ext cx="9934575" cy="5953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>
                <a:solidFill>
                  <a:schemeClr val="tx1"/>
                </a:solidFill>
                <a:latin typeface="Microsoft YaHei" pitchFamily="34" charset="-122"/>
              </a:rPr>
              <a:t>NPSExcel</a:t>
            </a:r>
            <a:r>
              <a:rPr lang="zh-CN" altLang="en-US" smtClean="0">
                <a:solidFill>
                  <a:schemeClr val="tx1"/>
                </a:solidFill>
                <a:latin typeface="Microsoft YaHei" pitchFamily="34" charset="-122"/>
              </a:rPr>
              <a:t>二维码企业用户版</a:t>
            </a:r>
            <a:endParaRPr lang="zh-CN" altLang="en-US" smtClean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9151" y="1256636"/>
            <a:ext cx="2283649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、企业版适用场景</a:t>
            </a:r>
          </a:p>
        </p:txBody>
      </p:sp>
      <p:sp>
        <p:nvSpPr>
          <p:cNvPr id="8196" name="矩形 4"/>
          <p:cNvSpPr>
            <a:spLocks noChangeArrowheads="1"/>
          </p:cNvSpPr>
          <p:nvPr/>
        </p:nvSpPr>
        <p:spPr bwMode="auto">
          <a:xfrm>
            <a:off x="1068388" y="2136775"/>
            <a:ext cx="2603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latin typeface="华文楷体" pitchFamily="2" charset="-122"/>
                <a:ea typeface="华文楷体" pitchFamily="2" charset="-122"/>
                <a:sym typeface="+mn-ea"/>
              </a:rPr>
              <a:t>1</a:t>
            </a:r>
            <a:r>
              <a:rPr lang="zh-CN" altLang="en-US">
                <a:latin typeface="华文楷体" pitchFamily="2" charset="-122"/>
                <a:ea typeface="华文楷体" pitchFamily="2" charset="-122"/>
                <a:sym typeface="+mn-ea"/>
              </a:rPr>
              <a:t>、产品信息二维码展示</a:t>
            </a:r>
            <a:endParaRPr lang="zh-CN" altLang="en-US"/>
          </a:p>
        </p:txBody>
      </p:sp>
      <p:sp>
        <p:nvSpPr>
          <p:cNvPr id="8197" name="矩形 5"/>
          <p:cNvSpPr>
            <a:spLocks noChangeArrowheads="1"/>
          </p:cNvSpPr>
          <p:nvPr/>
        </p:nvSpPr>
        <p:spPr bwMode="auto">
          <a:xfrm>
            <a:off x="1057275" y="2924175"/>
            <a:ext cx="4910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latin typeface="华文楷体" pitchFamily="2" charset="-122"/>
                <a:ea typeface="华文楷体" pitchFamily="2" charset="-122"/>
                <a:sym typeface="+mn-ea"/>
              </a:rPr>
              <a:t>2</a:t>
            </a:r>
            <a:r>
              <a:rPr lang="zh-CN" altLang="en-US">
                <a:latin typeface="华文楷体" pitchFamily="2" charset="-122"/>
                <a:ea typeface="华文楷体" pitchFamily="2" charset="-122"/>
                <a:sym typeface="+mn-ea"/>
              </a:rPr>
              <a:t>、二维码电子表单（送货单，订单，合同等）</a:t>
            </a:r>
            <a:endParaRPr lang="zh-CN" altLang="en-US"/>
          </a:p>
        </p:txBody>
      </p:sp>
      <p:sp>
        <p:nvSpPr>
          <p:cNvPr id="8198" name="矩形 6"/>
          <p:cNvSpPr>
            <a:spLocks noChangeArrowheads="1"/>
          </p:cNvSpPr>
          <p:nvPr/>
        </p:nvSpPr>
        <p:spPr bwMode="auto">
          <a:xfrm>
            <a:off x="1057275" y="3884613"/>
            <a:ext cx="3756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latin typeface="华文楷体" pitchFamily="2" charset="-122"/>
                <a:ea typeface="华文楷体" pitchFamily="2" charset="-122"/>
                <a:sym typeface="+mn-ea"/>
              </a:rPr>
              <a:t>3</a:t>
            </a:r>
            <a:r>
              <a:rPr lang="zh-CN" altLang="en-US">
                <a:latin typeface="华文楷体" pitchFamily="2" charset="-122"/>
                <a:ea typeface="华文楷体" pitchFamily="2" charset="-122"/>
                <a:sym typeface="+mn-ea"/>
              </a:rPr>
              <a:t>、二维码标签（可反复重写修改）</a:t>
            </a:r>
            <a:endParaRPr lang="zh-CN" altLang="en-US"/>
          </a:p>
        </p:txBody>
      </p:sp>
      <p:sp>
        <p:nvSpPr>
          <p:cNvPr id="8199" name="矩形 7"/>
          <p:cNvSpPr>
            <a:spLocks noChangeArrowheads="1"/>
          </p:cNvSpPr>
          <p:nvPr/>
        </p:nvSpPr>
        <p:spPr bwMode="auto">
          <a:xfrm>
            <a:off x="1068388" y="4867275"/>
            <a:ext cx="5603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latin typeface="华文楷体" pitchFamily="2" charset="-122"/>
                <a:ea typeface="华文楷体" pitchFamily="2" charset="-122"/>
                <a:sym typeface="+mn-ea"/>
              </a:rPr>
              <a:t>4</a:t>
            </a:r>
            <a:r>
              <a:rPr lang="zh-CN" altLang="en-US">
                <a:latin typeface="华文楷体" pitchFamily="2" charset="-122"/>
                <a:ea typeface="华文楷体" pitchFamily="2" charset="-122"/>
                <a:sym typeface="+mn-ea"/>
              </a:rPr>
              <a:t>、动态信息发布（扫码获取最新报价、招聘信息等）</a:t>
            </a:r>
            <a:endParaRPr lang="zh-CN" altLang="en-US"/>
          </a:p>
        </p:txBody>
      </p:sp>
      <p:pic>
        <p:nvPicPr>
          <p:cNvPr id="8200" name="Picture 3" descr="C:\Users\Jun\Desktop\u=3060605137,327439633&amp;fm=26&amp;gp=0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885825"/>
            <a:ext cx="2674937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3598863"/>
            <a:ext cx="130810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2" name="TextBox 9"/>
          <p:cNvSpPr txBox="1">
            <a:spLocks noChangeArrowheads="1"/>
          </p:cNvSpPr>
          <p:nvPr/>
        </p:nvSpPr>
        <p:spPr bwMode="auto">
          <a:xfrm>
            <a:off x="10585450" y="4897438"/>
            <a:ext cx="962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200" b="1"/>
              <a:t>示     例</a:t>
            </a:r>
          </a:p>
        </p:txBody>
      </p:sp>
      <p:sp>
        <p:nvSpPr>
          <p:cNvPr id="8203" name="矩形 10"/>
          <p:cNvSpPr>
            <a:spLocks noChangeArrowheads="1"/>
          </p:cNvSpPr>
          <p:nvPr/>
        </p:nvSpPr>
        <p:spPr bwMode="auto">
          <a:xfrm>
            <a:off x="1063625" y="5649913"/>
            <a:ext cx="5484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展示页面可根据您的需求高度订制！！</a:t>
            </a:r>
          </a:p>
        </p:txBody>
      </p:sp>
    </p:spTree>
    <p:extLst>
      <p:ext uri="{BB962C8B-B14F-4D97-AF65-F5344CB8AC3E}">
        <p14:creationId xmlns:p14="http://schemas.microsoft.com/office/powerpoint/2010/main" val="12579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958850" y="368300"/>
            <a:ext cx="9934575" cy="5953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>
                <a:solidFill>
                  <a:schemeClr val="tx1"/>
                </a:solidFill>
                <a:latin typeface="Microsoft YaHei" pitchFamily="34" charset="-122"/>
              </a:rPr>
              <a:t>NPSExcel</a:t>
            </a:r>
            <a:r>
              <a:rPr lang="zh-CN" altLang="en-US" smtClean="0">
                <a:solidFill>
                  <a:schemeClr val="tx1"/>
                </a:solidFill>
                <a:latin typeface="Microsoft YaHei" pitchFamily="34" charset="-122"/>
              </a:rPr>
              <a:t>二维码企业用户版</a:t>
            </a:r>
            <a:endParaRPr lang="zh-CN" altLang="en-US" smtClean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9152" y="1256636"/>
            <a:ext cx="2588448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、使用方法（三步骤）</a:t>
            </a:r>
          </a:p>
        </p:txBody>
      </p:sp>
      <p:sp>
        <p:nvSpPr>
          <p:cNvPr id="9220" name="矩形 5"/>
          <p:cNvSpPr>
            <a:spLocks noChangeArrowheads="1"/>
          </p:cNvSpPr>
          <p:nvPr/>
        </p:nvSpPr>
        <p:spPr bwMode="auto">
          <a:xfrm>
            <a:off x="1220788" y="1819275"/>
            <a:ext cx="3773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latin typeface="华文楷体" pitchFamily="2" charset="-122"/>
                <a:ea typeface="华文楷体" pitchFamily="2" charset="-122"/>
                <a:sym typeface="+mn-ea"/>
              </a:rPr>
              <a:t>1</a:t>
            </a:r>
            <a:r>
              <a:rPr lang="zh-CN" altLang="en-US">
                <a:latin typeface="华文楷体" pitchFamily="2" charset="-122"/>
                <a:ea typeface="华文楷体" pitchFamily="2" charset="-122"/>
                <a:sym typeface="+mn-ea"/>
              </a:rPr>
              <a:t>、登录</a:t>
            </a:r>
            <a:r>
              <a:rPr lang="en-US" altLang="zh-CN">
                <a:latin typeface="华文楷体" pitchFamily="2" charset="-122"/>
                <a:ea typeface="华文楷体" pitchFamily="2" charset="-122"/>
                <a:sym typeface="+mn-ea"/>
              </a:rPr>
              <a:t>NPSOS</a:t>
            </a:r>
            <a:r>
              <a:rPr lang="zh-CN" altLang="en-US">
                <a:latin typeface="华文楷体" pitchFamily="2" charset="-122"/>
                <a:ea typeface="华文楷体" pitchFamily="2" charset="-122"/>
                <a:sym typeface="+mn-ea"/>
              </a:rPr>
              <a:t>打开产品二维码应用</a:t>
            </a:r>
            <a:endParaRPr lang="zh-CN" altLang="en-US"/>
          </a:p>
        </p:txBody>
      </p:sp>
      <p:sp>
        <p:nvSpPr>
          <p:cNvPr id="9221" name="矩形 7"/>
          <p:cNvSpPr>
            <a:spLocks noChangeArrowheads="1"/>
          </p:cNvSpPr>
          <p:nvPr/>
        </p:nvSpPr>
        <p:spPr bwMode="auto">
          <a:xfrm>
            <a:off x="1220788" y="2178050"/>
            <a:ext cx="564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latin typeface="华文楷体" pitchFamily="2" charset="-122"/>
                <a:ea typeface="华文楷体" pitchFamily="2" charset="-122"/>
                <a:sym typeface="+mn-ea"/>
              </a:rPr>
              <a:t>2</a:t>
            </a:r>
            <a:r>
              <a:rPr lang="zh-CN" altLang="en-US">
                <a:latin typeface="华文楷体" pitchFamily="2" charset="-122"/>
                <a:ea typeface="华文楷体" pitchFamily="2" charset="-122"/>
                <a:sym typeface="+mn-ea"/>
              </a:rPr>
              <a:t>、新建产品（复制</a:t>
            </a:r>
            <a:r>
              <a:rPr lang="en-US" altLang="zh-CN">
                <a:latin typeface="华文楷体" pitchFamily="2" charset="-122"/>
                <a:ea typeface="华文楷体" pitchFamily="2" charset="-122"/>
                <a:sym typeface="+mn-ea"/>
              </a:rPr>
              <a:t>Excel</a:t>
            </a:r>
            <a:r>
              <a:rPr lang="zh-CN" altLang="en-US">
                <a:latin typeface="华文楷体" pitchFamily="2" charset="-122"/>
                <a:ea typeface="华文楷体" pitchFamily="2" charset="-122"/>
                <a:sym typeface="+mn-ea"/>
              </a:rPr>
              <a:t>表格粘贴到应用表格区域）。</a:t>
            </a:r>
            <a:endParaRPr lang="zh-CN" altLang="en-US"/>
          </a:p>
        </p:txBody>
      </p:sp>
      <p:sp>
        <p:nvSpPr>
          <p:cNvPr id="9222" name="矩形 8"/>
          <p:cNvSpPr>
            <a:spLocks noChangeArrowheads="1"/>
          </p:cNvSpPr>
          <p:nvPr/>
        </p:nvSpPr>
        <p:spPr bwMode="auto">
          <a:xfrm>
            <a:off x="1225550" y="2543175"/>
            <a:ext cx="3986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latin typeface="华文楷体" pitchFamily="2" charset="-122"/>
                <a:ea typeface="华文楷体" pitchFamily="2" charset="-122"/>
                <a:sym typeface="+mn-ea"/>
              </a:rPr>
              <a:t>3</a:t>
            </a:r>
            <a:r>
              <a:rPr lang="zh-CN" altLang="en-US">
                <a:latin typeface="华文楷体" pitchFamily="2" charset="-122"/>
                <a:ea typeface="华文楷体" pitchFamily="2" charset="-122"/>
                <a:sym typeface="+mn-ea"/>
              </a:rPr>
              <a:t>、保存即可获取二维码与预览效果。</a:t>
            </a:r>
            <a:endParaRPr lang="zh-CN" altLang="en-US"/>
          </a:p>
        </p:txBody>
      </p:sp>
      <p:pic>
        <p:nvPicPr>
          <p:cNvPr id="92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173413"/>
            <a:ext cx="5313363" cy="306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173413"/>
            <a:ext cx="5953125" cy="306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8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958850" y="368300"/>
            <a:ext cx="9934575" cy="5953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>
                <a:solidFill>
                  <a:schemeClr val="tx1"/>
                </a:solidFill>
                <a:latin typeface="Microsoft YaHei" pitchFamily="34" charset="-122"/>
              </a:rPr>
              <a:t>NPSExcel</a:t>
            </a:r>
            <a:r>
              <a:rPr lang="zh-CN" altLang="en-US" smtClean="0">
                <a:solidFill>
                  <a:schemeClr val="tx1"/>
                </a:solidFill>
                <a:latin typeface="Microsoft YaHei" pitchFamily="34" charset="-122"/>
              </a:rPr>
              <a:t>二维码企业用户版</a:t>
            </a:r>
            <a:endParaRPr lang="zh-CN" altLang="en-US" smtClean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9152" y="1256636"/>
            <a:ext cx="3493323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dirty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、二维码样式制定与产品咨询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56" y="1828488"/>
            <a:ext cx="5881688" cy="193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4775"/>
            <a:ext cx="121920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4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341922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b="1" spc="300" smtClean="0">
                <a:solidFill>
                  <a:schemeClr val="bg1">
                    <a:lumMod val="9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+mn-ea"/>
                <a:sym typeface="+mn-lt"/>
              </a:rPr>
              <a:t>客户满意，是我们不懈追求的目标！</a:t>
            </a:r>
            <a:endParaRPr kumimoji="1" lang="zh-CN" altLang="en-US" sz="3200" b="1" spc="300">
              <a:solidFill>
                <a:schemeClr val="bg1">
                  <a:lumMod val="9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6" name="文本框 4"/>
          <p:cNvSpPr txBox="1"/>
          <p:nvPr/>
        </p:nvSpPr>
        <p:spPr>
          <a:xfrm>
            <a:off x="0" y="253602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800" b="1"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~</a:t>
            </a:r>
            <a:r>
              <a:rPr kumimoji="1" lang="zh-CN" altLang="en-US" sz="4800" b="1" spc="30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谢谢观赏</a:t>
            </a:r>
            <a:r>
              <a:rPr kumimoji="1" lang="en-US" altLang="zh-CN" sz="4800" b="1" spc="30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~</a:t>
            </a:r>
            <a:endParaRPr kumimoji="1" lang="zh-CN" altLang="en-US" sz="4800" b="1" spc="30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19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NPSExcel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二维码安装与常见问题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1069151" y="1656686"/>
            <a:ext cx="3512577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NPSExcel</a:t>
            </a:r>
            <a:r>
              <a:rPr lang="zh-CN" alt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版本的选择</a:t>
            </a:r>
            <a:endParaRPr lang="zh-CN" altLang="en-US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1"/>
          <p:cNvSpPr txBox="1"/>
          <p:nvPr/>
        </p:nvSpPr>
        <p:spPr>
          <a:xfrm>
            <a:off x="968136" y="1086918"/>
            <a:ext cx="5160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函数库的安装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（最新版本：</a:t>
            </a:r>
            <a:r>
              <a:rPr lang="en-US" altLang="zh-CN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NPS14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版）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43830" y="2174289"/>
            <a:ext cx="9356596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mtClean="0"/>
              <a:t>NPS13</a:t>
            </a:r>
            <a:r>
              <a:rPr lang="zh-CN" altLang="en-US" smtClean="0"/>
              <a:t>版与</a:t>
            </a:r>
            <a:r>
              <a:rPr lang="en-US" altLang="zh-CN" smtClean="0"/>
              <a:t>14</a:t>
            </a:r>
            <a:r>
              <a:rPr lang="zh-CN" altLang="en-US" smtClean="0"/>
              <a:t>版的区别在于，</a:t>
            </a:r>
            <a:r>
              <a:rPr lang="en-US" altLang="zh-CN" smtClean="0"/>
              <a:t>13</a:t>
            </a:r>
            <a:r>
              <a:rPr lang="zh-CN" altLang="en-US" smtClean="0"/>
              <a:t>版属纯单机版，不提供云端数据储存服务函数；</a:t>
            </a:r>
            <a:endParaRPr lang="en-US" altLang="zh-CN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mtClean="0"/>
              <a:t>函数包下载后需解压后再安装，解压后将得到</a:t>
            </a:r>
            <a:r>
              <a:rPr lang="en-US" altLang="zh-CN" smtClean="0"/>
              <a:t>4</a:t>
            </a:r>
            <a:r>
              <a:rPr lang="zh-CN" altLang="en-US" smtClean="0"/>
              <a:t>个子版本文件；</a:t>
            </a: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702339" y="2992781"/>
            <a:ext cx="5612842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40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用户首先需要根据自己的</a:t>
            </a:r>
            <a:r>
              <a:rPr lang="en-US" altLang="zh-CN" sz="140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Office </a:t>
            </a:r>
            <a:r>
              <a:rPr lang="zh-CN" altLang="en-US" sz="140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位数来选择</a:t>
            </a:r>
            <a:r>
              <a:rPr lang="en-US" altLang="zh-CN" sz="140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32</a:t>
            </a:r>
            <a:r>
              <a:rPr lang="zh-CN" altLang="en-US" sz="140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位或</a:t>
            </a:r>
            <a:r>
              <a:rPr lang="en-US" altLang="zh-CN" sz="140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64</a:t>
            </a:r>
            <a:r>
              <a:rPr lang="zh-CN" altLang="en-US" sz="140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位版本（</a:t>
            </a:r>
            <a:r>
              <a:rPr lang="en-US" altLang="zh-CN" sz="140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Office2003~Office2007</a:t>
            </a:r>
            <a:r>
              <a:rPr lang="zh-CN" altLang="en-US" sz="140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都是用</a:t>
            </a:r>
            <a:r>
              <a:rPr lang="en-US" altLang="zh-CN" sz="140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32</a:t>
            </a:r>
            <a:r>
              <a:rPr lang="zh-CN" altLang="en-US" sz="140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位，期余两个版本都有可能）；</a:t>
            </a:r>
            <a:endParaRPr lang="en-US" altLang="zh-CN" sz="1400" smtClean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40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标准版与扫码枪版的选择：</a:t>
            </a:r>
            <a:r>
              <a:rPr lang="zh-CN" altLang="en-US" sz="140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这</a:t>
            </a:r>
            <a:r>
              <a:rPr lang="zh-CN" altLang="en-US" sz="140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两个版本生成的二维码编码格式不一样（二维码图片也有差异</a:t>
            </a:r>
            <a:r>
              <a:rPr lang="en-US" altLang="zh-CN" sz="140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)</a:t>
            </a:r>
            <a:r>
              <a:rPr lang="zh-CN" altLang="en-US" sz="140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，正常用手机</a:t>
            </a:r>
            <a:r>
              <a:rPr lang="en-US" altLang="zh-CN" sz="140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/</a:t>
            </a:r>
            <a:r>
              <a:rPr lang="zh-CN" altLang="en-US" sz="140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智能设备扫描出来结果都是一样的，只是有些老旧扫码枪无法识别标准版的二维码。</a:t>
            </a:r>
            <a:endParaRPr lang="en-US" altLang="zh-CN" smtClean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lvl="1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315181" y="3263992"/>
            <a:ext cx="2217907" cy="2679621"/>
            <a:chOff x="7811309" y="2894328"/>
            <a:chExt cx="2217907" cy="2679621"/>
          </a:xfrm>
        </p:grpSpPr>
        <p:grpSp>
          <p:nvGrpSpPr>
            <p:cNvPr id="8" name="组合 7"/>
            <p:cNvGrpSpPr/>
            <p:nvPr/>
          </p:nvGrpSpPr>
          <p:grpSpPr>
            <a:xfrm>
              <a:off x="7811309" y="3097619"/>
              <a:ext cx="2217907" cy="2476330"/>
              <a:chOff x="7811309" y="3097619"/>
              <a:chExt cx="2217907" cy="247633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9400" y="3356713"/>
                <a:ext cx="657225" cy="1009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49447" y="3356713"/>
                <a:ext cx="676275" cy="1123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0937" y="4480663"/>
                <a:ext cx="676275" cy="1009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58972" y="4440474"/>
                <a:ext cx="666750" cy="1133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矩形 4"/>
              <p:cNvSpPr/>
              <p:nvPr/>
            </p:nvSpPr>
            <p:spPr>
              <a:xfrm>
                <a:off x="7811309" y="3097619"/>
                <a:ext cx="2217907" cy="2476330"/>
              </a:xfrm>
              <a:prstGeom prst="rect">
                <a:avLst/>
              </a:prstGeom>
              <a:no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8102025" y="2894328"/>
              <a:ext cx="1678665" cy="369332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en-US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包含</a:t>
              </a:r>
              <a:r>
                <a:rPr lang="en-US" altLang="zh-CN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4</a:t>
              </a:r>
              <a:r>
                <a:rPr lang="zh-CN" altLang="en-US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个子版本</a:t>
              </a:r>
              <a:endParaRPr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1420227" y="6160700"/>
            <a:ext cx="80779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* </a:t>
            </a:r>
            <a:r>
              <a:rPr lang="zh-CN" altLang="en-US" sz="1400" i="1" smtClean="0">
                <a:solidFill>
                  <a:srgbClr val="F67B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用扫码枪的用户可用设备试一下上面两个二维码，来确定使用那个版本。</a:t>
            </a:r>
            <a:endParaRPr lang="zh-CN" altLang="en-US" sz="1400" i="1">
              <a:solidFill>
                <a:srgbClr val="F67B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83807" y="5836180"/>
            <a:ext cx="6078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smtClean="0"/>
              <a:t>标准版</a:t>
            </a:r>
            <a:endParaRPr lang="zh-CN" altLang="en-US" sz="1100"/>
          </a:p>
        </p:txBody>
      </p:sp>
      <p:sp>
        <p:nvSpPr>
          <p:cNvPr id="25" name="矩形 24"/>
          <p:cNvSpPr/>
          <p:nvPr/>
        </p:nvSpPr>
        <p:spPr>
          <a:xfrm>
            <a:off x="4802530" y="5855636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/>
              <a:t>扫</a:t>
            </a:r>
            <a:r>
              <a:rPr lang="zh-CN" altLang="en-US" sz="1100" smtClean="0"/>
              <a:t>码枪版</a:t>
            </a:r>
            <a:endParaRPr lang="zh-CN" altLang="en-US" sz="110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439" y="4969974"/>
            <a:ext cx="888552" cy="86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06" y="4969974"/>
            <a:ext cx="843427" cy="83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1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NPSExcel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二维码安装与常见问题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1069151" y="1656686"/>
            <a:ext cx="3512577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NPSExcel</a:t>
            </a:r>
            <a:r>
              <a:rPr lang="zh-CN" alt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二维码安装</a:t>
            </a:r>
            <a:endParaRPr lang="zh-CN" altLang="en-US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1"/>
          <p:cNvSpPr txBox="1"/>
          <p:nvPr/>
        </p:nvSpPr>
        <p:spPr>
          <a:xfrm>
            <a:off x="968136" y="1086918"/>
            <a:ext cx="5160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函数库的安装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（最新版本：</a:t>
            </a:r>
            <a:r>
              <a:rPr lang="en-US" altLang="zh-CN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NPS14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版）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115" y="3332236"/>
            <a:ext cx="29241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765" y="4417374"/>
            <a:ext cx="30575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461402" y="2077011"/>
            <a:ext cx="9735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smtClean="0"/>
              <a:t>选择版本后打开目录里面有</a:t>
            </a:r>
            <a:r>
              <a:rPr lang="en-US" altLang="zh-CN" sz="1600" smtClean="0"/>
              <a:t>3</a:t>
            </a:r>
            <a:r>
              <a:rPr lang="zh-CN" altLang="en-US" sz="1600" smtClean="0"/>
              <a:t>个文件，运行一键安装升级工具进行安装；</a:t>
            </a:r>
            <a:endParaRPr lang="en-US" altLang="zh-CN" sz="160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smtClean="0"/>
              <a:t>建议安装前将已经打开的</a:t>
            </a:r>
            <a:r>
              <a:rPr lang="en-US" altLang="zh-CN" sz="1600" smtClean="0"/>
              <a:t>Excel</a:t>
            </a:r>
            <a:r>
              <a:rPr lang="zh-CN" altLang="en-US" sz="1600" smtClean="0"/>
              <a:t>文件保存好并关闭</a:t>
            </a:r>
            <a:r>
              <a:rPr lang="en-US" altLang="zh-CN" sz="1600" smtClean="0"/>
              <a:t>Excel</a:t>
            </a:r>
            <a:r>
              <a:rPr lang="zh-CN" altLang="en-US" sz="1600" smtClean="0"/>
              <a:t>，防止升级时操作失误丢失文件；</a:t>
            </a:r>
            <a:endParaRPr lang="en-US" altLang="zh-CN" sz="160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smtClean="0"/>
              <a:t>安装好标准以后若想换扫码枪版，也是通过这里一键安装。</a:t>
            </a:r>
            <a:endParaRPr lang="zh-CN" altLang="en-US" sz="160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238" y="4545961"/>
            <a:ext cx="46863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箭头连接符 7"/>
          <p:cNvCxnSpPr/>
          <p:nvPr/>
        </p:nvCxnSpPr>
        <p:spPr>
          <a:xfrm flipH="1">
            <a:off x="3545742" y="4149356"/>
            <a:ext cx="72957" cy="1813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5087571" y="5436548"/>
            <a:ext cx="33560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4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NPSExcel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二维码安装与常见问题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1069151" y="1656686"/>
            <a:ext cx="3512577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、手动安装</a:t>
            </a:r>
            <a:r>
              <a:rPr lang="en-US" altLang="zh-CN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NPSExcel</a:t>
            </a:r>
            <a:r>
              <a:rPr lang="zh-CN" alt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二维码</a:t>
            </a:r>
            <a:endParaRPr lang="zh-CN" altLang="en-US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1"/>
          <p:cNvSpPr txBox="1"/>
          <p:nvPr/>
        </p:nvSpPr>
        <p:spPr>
          <a:xfrm>
            <a:off x="968136" y="1086918"/>
            <a:ext cx="5160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函数库的安装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（最新版本：</a:t>
            </a:r>
            <a:r>
              <a:rPr lang="en-US" altLang="zh-CN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NPS14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版）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139" y="3322499"/>
            <a:ext cx="29241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461402" y="2184019"/>
            <a:ext cx="9735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mtClean="0"/>
              <a:t>如果安装失败，用户可进行以下方法来手动安装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822315" y="250271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400">
                <a:latin typeface="华文楷体" panose="02010600040101010101" pitchFamily="2" charset="-122"/>
                <a:ea typeface="华文楷体" panose="02010600040101010101" pitchFamily="2" charset="-122"/>
              </a:rPr>
              <a:t>复制“</a:t>
            </a:r>
            <a:r>
              <a:rPr lang="en-US" altLang="zh-CN" sz="1400">
                <a:latin typeface="华文楷体" panose="02010600040101010101" pitchFamily="2" charset="-122"/>
                <a:ea typeface="华文楷体" panose="02010600040101010101" pitchFamily="2" charset="-122"/>
              </a:rPr>
              <a:t>NPS</a:t>
            </a:r>
            <a:r>
              <a:rPr lang="zh-CN" altLang="en-US" sz="1400">
                <a:latin typeface="华文楷体" panose="02010600040101010101" pitchFamily="2" charset="-122"/>
                <a:ea typeface="华文楷体" panose="02010600040101010101" pitchFamily="2" charset="-122"/>
              </a:rPr>
              <a:t>函数库</a:t>
            </a:r>
            <a:r>
              <a:rPr lang="en-US" altLang="zh-CN" sz="1400"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  <a:r>
              <a:rPr lang="en-US" altLang="zh-CN" sz="1400" err="1">
                <a:latin typeface="华文楷体" panose="02010600040101010101" pitchFamily="2" charset="-122"/>
                <a:ea typeface="华文楷体" panose="02010600040101010101" pitchFamily="2" charset="-122"/>
              </a:rPr>
              <a:t>xla</a:t>
            </a:r>
            <a:r>
              <a:rPr lang="zh-CN" altLang="en-US" sz="1400"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r>
              <a:rPr lang="en-US" altLang="zh-CN" sz="1400">
                <a:latin typeface="华文楷体" panose="02010600040101010101" pitchFamily="2" charset="-122"/>
                <a:ea typeface="华文楷体" panose="02010600040101010101" pitchFamily="2" charset="-122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400">
                <a:latin typeface="华文楷体" panose="02010600040101010101" pitchFamily="2" charset="-122"/>
                <a:ea typeface="华文楷体" panose="02010600040101010101" pitchFamily="2" charset="-122"/>
              </a:rPr>
              <a:t>打开</a:t>
            </a:r>
            <a:r>
              <a:rPr lang="en-US" altLang="zh-CN" sz="1400">
                <a:latin typeface="华文楷体" panose="02010600040101010101" pitchFamily="2" charset="-122"/>
                <a:ea typeface="华文楷体" panose="02010600040101010101" pitchFamily="2" charset="-122"/>
              </a:rPr>
              <a:t>Excel → </a:t>
            </a:r>
            <a:r>
              <a:rPr lang="zh-CN" altLang="en-US" sz="1400">
                <a:latin typeface="华文楷体" panose="02010600040101010101" pitchFamily="2" charset="-122"/>
                <a:ea typeface="华文楷体" panose="02010600040101010101" pitchFamily="2" charset="-122"/>
              </a:rPr>
              <a:t>工具 </a:t>
            </a:r>
            <a:r>
              <a:rPr lang="en-US" altLang="zh-CN" sz="1400">
                <a:latin typeface="华文楷体" panose="02010600040101010101" pitchFamily="2" charset="-122"/>
                <a:ea typeface="华文楷体" panose="02010600040101010101" pitchFamily="2" charset="-122"/>
              </a:rPr>
              <a:t>→ </a:t>
            </a:r>
            <a:r>
              <a:rPr lang="zh-CN" altLang="en-US" sz="1400">
                <a:latin typeface="华文楷体" panose="02010600040101010101" pitchFamily="2" charset="-122"/>
                <a:ea typeface="华文楷体" panose="02010600040101010101" pitchFamily="2" charset="-122"/>
              </a:rPr>
              <a:t>加载宏 </a:t>
            </a:r>
            <a:r>
              <a:rPr lang="en-US" altLang="zh-CN" sz="140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→ </a:t>
            </a:r>
            <a:r>
              <a:rPr lang="zh-CN" altLang="en-US" sz="140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浏览 </a:t>
            </a:r>
            <a:r>
              <a:rPr lang="en-US" altLang="zh-CN" sz="140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→ </a:t>
            </a:r>
            <a:r>
              <a:rPr lang="en-US" altLang="zh-CN" sz="1400" err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Ctrl+V</a:t>
            </a:r>
            <a:r>
              <a:rPr lang="zh-CN" altLang="en-US" sz="140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粘贴 </a:t>
            </a:r>
            <a:r>
              <a:rPr lang="en-US" altLang="zh-CN" sz="1400">
                <a:latin typeface="华文楷体" panose="02010600040101010101" pitchFamily="2" charset="-122"/>
                <a:ea typeface="华文楷体" panose="02010600040101010101" pitchFamily="2" charset="-122"/>
              </a:rPr>
              <a:t>→ </a:t>
            </a:r>
            <a:r>
              <a:rPr lang="zh-CN" altLang="en-US" sz="140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打开。</a:t>
            </a:r>
            <a:endParaRPr lang="zh-CN" altLang="en-US" sz="1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762" y="3346794"/>
            <a:ext cx="6952034" cy="302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箭头连接符 12"/>
          <p:cNvCxnSpPr/>
          <p:nvPr/>
        </p:nvCxnSpPr>
        <p:spPr>
          <a:xfrm>
            <a:off x="6161166" y="4142767"/>
            <a:ext cx="1368043" cy="2735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3336587" y="4142767"/>
            <a:ext cx="4192622" cy="273590"/>
          </a:xfrm>
          <a:prstGeom prst="straightConnector1">
            <a:avLst/>
          </a:prstGeom>
          <a:ln>
            <a:prstDash val="lgDashDotDot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3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NPSExcel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二维码安装与常见问题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1069151" y="1656686"/>
            <a:ext cx="4183785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、检验</a:t>
            </a:r>
            <a:r>
              <a:rPr lang="en-US" altLang="zh-CN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NPSExcel</a:t>
            </a:r>
            <a:r>
              <a:rPr lang="zh-CN" alt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函数库是否安装成功</a:t>
            </a:r>
            <a:endParaRPr lang="zh-CN" altLang="en-US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1"/>
          <p:cNvSpPr txBox="1"/>
          <p:nvPr/>
        </p:nvSpPr>
        <p:spPr>
          <a:xfrm>
            <a:off x="968136" y="1086918"/>
            <a:ext cx="5160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函数库的安装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（最新版本：</a:t>
            </a:r>
            <a:r>
              <a:rPr lang="en-US" altLang="zh-CN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NPS14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版）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61402" y="2184019"/>
            <a:ext cx="973513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smtClean="0"/>
              <a:t>安装好函数后可以通过单击编辑栏 </a:t>
            </a:r>
            <a:r>
              <a:rPr lang="en-US" altLang="zh-CN" sz="1600" smtClean="0"/>
              <a:t>“</a:t>
            </a:r>
            <a:r>
              <a:rPr lang="zh-CN" altLang="en-US" sz="1600" smtClean="0"/>
              <a:t> </a:t>
            </a:r>
            <a:r>
              <a:rPr lang="en-US" altLang="zh-CN" b="1" err="1" smtClean="0">
                <a:latin typeface="Blackadder ITC" panose="04020505051007020D02" pitchFamily="82" charset="0"/>
              </a:rPr>
              <a:t>fx</a:t>
            </a:r>
            <a:r>
              <a:rPr lang="en-US" altLang="zh-CN" sz="1600"/>
              <a:t>”  </a:t>
            </a:r>
            <a:r>
              <a:rPr lang="zh-CN" altLang="en-US" sz="1600" smtClean="0"/>
              <a:t>打开插入函数页，选择中间的类型为 </a:t>
            </a:r>
            <a:r>
              <a:rPr lang="en-US" altLang="zh-CN" sz="1600" smtClean="0"/>
              <a:t>“NPSExcel</a:t>
            </a:r>
            <a:r>
              <a:rPr lang="zh-CN" altLang="en-US" sz="1600" smtClean="0"/>
              <a:t>二维码</a:t>
            </a:r>
            <a:r>
              <a:rPr lang="en-US" altLang="zh-CN" sz="1600" smtClean="0"/>
              <a:t>” </a:t>
            </a:r>
            <a:r>
              <a:rPr lang="zh-CN" altLang="en-US" sz="1600" smtClean="0"/>
              <a:t>；</a:t>
            </a:r>
            <a:endParaRPr lang="en-US" altLang="zh-CN" sz="160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smtClean="0"/>
              <a:t>滚动下面列表到最下面，如果有显示出二维码函数即已安装成功。</a:t>
            </a:r>
            <a:endParaRPr lang="zh-CN" altLang="en-US" sz="1600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3777889" y="3315916"/>
            <a:ext cx="1368043" cy="8280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393" y="2962275"/>
            <a:ext cx="4782431" cy="326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NPSExcel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二维码安装与常见问题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1069151" y="1656686"/>
            <a:ext cx="4183785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、函数使用中遇到的错误问题说明</a:t>
            </a:r>
            <a:endParaRPr lang="zh-CN" altLang="en-US">
              <a:ln w="1016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1"/>
          <p:cNvSpPr txBox="1"/>
          <p:nvPr/>
        </p:nvSpPr>
        <p:spPr>
          <a:xfrm>
            <a:off x="968136" y="1086918"/>
            <a:ext cx="5160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函数库的安装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（最新版本：</a:t>
            </a:r>
            <a:r>
              <a:rPr lang="en-US" altLang="zh-CN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NPS14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版）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61402" y="2213203"/>
            <a:ext cx="9735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mtClean="0"/>
              <a:t>1</a:t>
            </a:r>
            <a:r>
              <a:rPr lang="zh-CN" altLang="en-US" smtClean="0"/>
              <a:t>、</a:t>
            </a:r>
            <a:r>
              <a:rPr lang="en-US" altLang="zh-CN" smtClean="0"/>
              <a:t>#NAME?   -    </a:t>
            </a:r>
            <a:r>
              <a:rPr lang="zh-CN" altLang="en-US" smtClean="0"/>
              <a:t>函数未安装上或公式名称输入错误（参照上一页介绍检测）</a:t>
            </a:r>
            <a:endParaRPr lang="en-US" altLang="zh-CN" smtClean="0"/>
          </a:p>
          <a:p>
            <a:pPr>
              <a:lnSpc>
                <a:spcPct val="150000"/>
              </a:lnSpc>
            </a:pPr>
            <a:r>
              <a:rPr lang="en-US" altLang="zh-CN" smtClean="0"/>
              <a:t>2</a:t>
            </a:r>
            <a:r>
              <a:rPr lang="zh-CN" altLang="en-US" smtClean="0"/>
              <a:t>、</a:t>
            </a:r>
            <a:r>
              <a:rPr lang="en-US" altLang="zh-CN" smtClean="0"/>
              <a:t>#VALUE!   -    </a:t>
            </a:r>
            <a:r>
              <a:rPr lang="zh-CN" altLang="en-US" smtClean="0"/>
              <a:t>公式输入的</a:t>
            </a:r>
            <a:r>
              <a:rPr lang="zh-CN" altLang="en-US"/>
              <a:t>参数</a:t>
            </a:r>
            <a:r>
              <a:rPr lang="zh-CN" altLang="en-US" smtClean="0"/>
              <a:t>错误（根据第</a:t>
            </a:r>
            <a:r>
              <a:rPr lang="en-US" altLang="zh-CN" smtClean="0"/>
              <a:t>2</a:t>
            </a:r>
            <a:r>
              <a:rPr lang="zh-CN" altLang="en-US" smtClean="0"/>
              <a:t>节函数功能介绍使用）</a:t>
            </a:r>
            <a:r>
              <a:rPr lang="en-US" altLang="zh-CN" smtClean="0"/>
              <a:t> </a:t>
            </a:r>
            <a:endParaRPr lang="en-US" altLang="zh-C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42" y="3255826"/>
            <a:ext cx="31146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04" y="5025242"/>
            <a:ext cx="3742422" cy="135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461402" y="4491335"/>
            <a:ext cx="1084489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/>
              <a:t>2</a:t>
            </a:r>
            <a:r>
              <a:rPr lang="zh-CN" altLang="en-US" smtClean="0"/>
              <a:t>、</a:t>
            </a:r>
            <a:r>
              <a:rPr lang="en-US" altLang="zh-CN" smtClean="0"/>
              <a:t>mdlFakeBarCode </a:t>
            </a:r>
            <a:r>
              <a:rPr lang="zh-CN" altLang="en-US" smtClean="0"/>
              <a:t>编译错误</a:t>
            </a:r>
            <a:r>
              <a:rPr lang="en-US" altLang="zh-CN" smtClean="0"/>
              <a:t>   -    </a:t>
            </a:r>
            <a:r>
              <a:rPr lang="zh-CN" altLang="en-US" smtClean="0"/>
              <a:t>代表你安装</a:t>
            </a:r>
            <a:r>
              <a:rPr lang="en-US" altLang="zh-CN" smtClean="0"/>
              <a:t>NPSExcel</a:t>
            </a:r>
            <a:r>
              <a:rPr lang="zh-CN" altLang="en-US" smtClean="0"/>
              <a:t>位数不正确（请参照第</a:t>
            </a:r>
            <a:r>
              <a:rPr lang="en-US" altLang="zh-CN" smtClean="0"/>
              <a:t>4</a:t>
            </a:r>
            <a:r>
              <a:rPr lang="zh-CN" altLang="en-US" smtClean="0"/>
              <a:t>页选择版本安装）。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443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NPSExcel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二维码函数功能介绍</a:t>
            </a:r>
            <a:endParaRPr lang="en-US" altLang="zh-CN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1054787" y="1644450"/>
            <a:ext cx="2874287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格式：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（选区）</a:t>
            </a:r>
          </a:p>
        </p:txBody>
      </p:sp>
      <p:sp>
        <p:nvSpPr>
          <p:cNvPr id="9" name="文本框 1"/>
          <p:cNvSpPr txBox="1"/>
          <p:nvPr/>
        </p:nvSpPr>
        <p:spPr>
          <a:xfrm>
            <a:off x="968136" y="1086918"/>
            <a:ext cx="5160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 公式</a:t>
            </a:r>
            <a:endParaRPr lang="en-US" altLang="zh-CN" sz="20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7864" y="2658363"/>
            <a:ext cx="94696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通过选区内容生成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二维码，默认格式为</a:t>
            </a:r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数组型（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即</a:t>
            </a:r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用“，”分隔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单元格数据</a:t>
            </a:r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），多个选区可按住</a:t>
            </a:r>
            <a:r>
              <a:rPr lang="en-US" altLang="zh-CN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Ctrl+</a:t>
            </a:r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鼠标选择。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68136" y="223768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功能描述：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77864" y="3167865"/>
            <a:ext cx="8190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>
                <a:latin typeface="华文楷体" panose="02010600040101010101" pitchFamily="2" charset="-122"/>
                <a:ea typeface="华文楷体" panose="02010600040101010101" pitchFamily="2" charset="-122"/>
              </a:rPr>
              <a:t>示例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en-US" altLang="zh-CN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r>
              <a:rPr lang="zh-CN" altLang="en-US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二</a:t>
            </a:r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维码</a:t>
            </a:r>
            <a:r>
              <a:rPr lang="en-US" altLang="zh-CN">
                <a:latin typeface="华文楷体" panose="02010600040101010101" pitchFamily="2" charset="-122"/>
                <a:ea typeface="华文楷体" panose="02010600040101010101" pitchFamily="2" charset="-122"/>
              </a:rPr>
              <a:t>(A1:C3</a:t>
            </a:r>
            <a:r>
              <a:rPr lang="en-US" altLang="zh-CN" smtClean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41" y="4238827"/>
            <a:ext cx="1552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QRCode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973" y="3954650"/>
            <a:ext cx="1228117" cy="125415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158816" y="5383844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smtClean="0"/>
              <a:t>表格内容</a:t>
            </a:r>
            <a:endParaRPr lang="zh-CN" altLang="en-US" sz="1100"/>
          </a:p>
        </p:txBody>
      </p:sp>
      <p:sp>
        <p:nvSpPr>
          <p:cNvPr id="13" name="矩形 12"/>
          <p:cNvSpPr/>
          <p:nvPr/>
        </p:nvSpPr>
        <p:spPr>
          <a:xfrm>
            <a:off x="5171505" y="5383844"/>
            <a:ext cx="10310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smtClean="0"/>
              <a:t>生成的二维码</a:t>
            </a:r>
            <a:endParaRPr lang="zh-CN" altLang="en-US" sz="1100"/>
          </a:p>
        </p:txBody>
      </p:sp>
      <p:sp>
        <p:nvSpPr>
          <p:cNvPr id="7" name="右箭头 6"/>
          <p:cNvSpPr/>
          <p:nvPr/>
        </p:nvSpPr>
        <p:spPr>
          <a:xfrm>
            <a:off x="3793787" y="4421220"/>
            <a:ext cx="719847" cy="321013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052735" y="4398838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1,2,3,4,5,6,7,8,9</a:t>
            </a: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346371" y="5383844"/>
            <a:ext cx="14542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smtClean="0"/>
              <a:t>扫描二维码后的结果</a:t>
            </a:r>
            <a:endParaRPr lang="zh-CN" altLang="en-US" sz="1100"/>
          </a:p>
        </p:txBody>
      </p:sp>
      <p:sp>
        <p:nvSpPr>
          <p:cNvPr id="17" name="右箭头 16"/>
          <p:cNvSpPr/>
          <p:nvPr/>
        </p:nvSpPr>
        <p:spPr>
          <a:xfrm>
            <a:off x="6776935" y="4447157"/>
            <a:ext cx="719847" cy="321013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429966" y="3842426"/>
            <a:ext cx="9017540" cy="197471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9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3">
      <a:dk1>
        <a:srgbClr val="303030"/>
      </a:dk1>
      <a:lt1>
        <a:srgbClr val="FBFAFA"/>
      </a:lt1>
      <a:dk2>
        <a:srgbClr val="262939"/>
      </a:dk2>
      <a:lt2>
        <a:srgbClr val="FBFAFA"/>
      </a:lt2>
      <a:accent1>
        <a:srgbClr val="FBFAFA"/>
      </a:accent1>
      <a:accent2>
        <a:srgbClr val="D71518"/>
      </a:accent2>
      <a:accent3>
        <a:srgbClr val="C3061F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mymvk4x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6568</TotalTime>
  <Words>2716</Words>
  <Application>Microsoft Office PowerPoint</Application>
  <PresentationFormat>自定义</PresentationFormat>
  <Paragraphs>313</Paragraphs>
  <Slides>33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36" baseType="lpstr">
      <vt:lpstr>Office 主题</vt:lpstr>
      <vt:lpstr>工作表</vt:lpstr>
      <vt:lpstr>包装程序外壳对象</vt:lpstr>
      <vt:lpstr>PowerPoint 演示文稿</vt:lpstr>
      <vt:lpstr>PowerPoint 演示文稿</vt:lpstr>
      <vt:lpstr>NPSExcel二维码安装与常见问题处理</vt:lpstr>
      <vt:lpstr>NPSExcel二维码安装与常见问题处理</vt:lpstr>
      <vt:lpstr>NPSExcel二维码安装与常见问题处理</vt:lpstr>
      <vt:lpstr>NPSExcel二维码安装与常见问题处理</vt:lpstr>
      <vt:lpstr>NPSExcel二维码安装与常见问题处理</vt:lpstr>
      <vt:lpstr>NPSExcel二维码安装与常见问题处理</vt:lpstr>
      <vt:lpstr>NPSExcel二维码函数功能介绍</vt:lpstr>
      <vt:lpstr>NPSExcel二维码函数功能介绍</vt:lpstr>
      <vt:lpstr>NPSExcel二维码函数功能介绍</vt:lpstr>
      <vt:lpstr>NPSExcel二维码函数功能介绍</vt:lpstr>
      <vt:lpstr>NPSExcel二维码函数功能介绍</vt:lpstr>
      <vt:lpstr>NPSExcel二维码函数功能介绍</vt:lpstr>
      <vt:lpstr>NPSExcel二维码函数功能介绍</vt:lpstr>
      <vt:lpstr>NPSExcel二维码送货单演示示例一</vt:lpstr>
      <vt:lpstr>NPSExcel二维码送货单演示示例一</vt:lpstr>
      <vt:lpstr>NPSExcel二维码送货单演示示例二</vt:lpstr>
      <vt:lpstr>NPSExcel二维码送货单演示示例二</vt:lpstr>
      <vt:lpstr>NPSExcel二维码送货单演示示例二</vt:lpstr>
      <vt:lpstr>NPSExcel二维码数据获取接口</vt:lpstr>
      <vt:lpstr>NPSExcel二维码数据获取接口</vt:lpstr>
      <vt:lpstr>NPSExcel二维码数据获取接口</vt:lpstr>
      <vt:lpstr>NPSExcel二维码数据获取接口</vt:lpstr>
      <vt:lpstr>NPSExcel二维码数据获取接口</vt:lpstr>
      <vt:lpstr>NPSExcel二维码数据获取接口</vt:lpstr>
      <vt:lpstr>NPSExcel二维码数据获取接口</vt:lpstr>
      <vt:lpstr>PowerPoint 演示文稿</vt:lpstr>
      <vt:lpstr>NPSExcel二维码企业用户版</vt:lpstr>
      <vt:lpstr>NPSExcel二维码企业用户版</vt:lpstr>
      <vt:lpstr>NPSExcel二维码企业用户版</vt:lpstr>
      <vt:lpstr>NPSExcel二维码企业用户版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Jun</cp:lastModifiedBy>
  <cp:revision>381</cp:revision>
  <dcterms:created xsi:type="dcterms:W3CDTF">2018-10-17T04:01:57Z</dcterms:created>
  <dcterms:modified xsi:type="dcterms:W3CDTF">2021-05-23T15:29:31Z</dcterms:modified>
</cp:coreProperties>
</file>